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76" r:id="rId4"/>
    <p:sldId id="273" r:id="rId5"/>
    <p:sldId id="274" r:id="rId6"/>
    <p:sldId id="269" r:id="rId7"/>
    <p:sldId id="270" r:id="rId8"/>
    <p:sldId id="259" r:id="rId9"/>
    <p:sldId id="260" r:id="rId10"/>
    <p:sldId id="271" r:id="rId11"/>
    <p:sldId id="272" r:id="rId12"/>
    <p:sldId id="268" r:id="rId13"/>
    <p:sldId id="263" r:id="rId14"/>
    <p:sldId id="298" r:id="rId15"/>
    <p:sldId id="277" r:id="rId16"/>
    <p:sldId id="286" r:id="rId17"/>
    <p:sldId id="264" r:id="rId18"/>
    <p:sldId id="278" r:id="rId19"/>
    <p:sldId id="289" r:id="rId20"/>
    <p:sldId id="293" r:id="rId21"/>
    <p:sldId id="295" r:id="rId22"/>
    <p:sldId id="283" r:id="rId23"/>
    <p:sldId id="297" r:id="rId24"/>
    <p:sldId id="282" r:id="rId25"/>
    <p:sldId id="279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4660"/>
  </p:normalViewPr>
  <p:slideViewPr>
    <p:cSldViewPr>
      <p:cViewPr>
        <p:scale>
          <a:sx n="60" d="100"/>
          <a:sy n="60" d="100"/>
        </p:scale>
        <p:origin x="-128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7DCA8-AE0D-4BBA-88EC-6C6EEB41306A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0AF7-BC8D-419E-BE11-A9FB97AB43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5377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xmlns="" val="164160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xmlns="" val="99140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5630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5034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05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401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846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1004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94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657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222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7806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675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E84F-78F7-4EA6-9608-73D97B1168E4}" type="datetimeFigureOut">
              <a:rPr lang="pl-PL" smtClean="0"/>
              <a:pPr/>
              <a:t>2016-10-14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4935-0B8E-436D-A04C-151D212408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9063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jpe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42" Type="http://schemas.openxmlformats.org/officeDocument/2006/relationships/image" Target="../media/image46.jpeg"/><Relationship Id="rId47" Type="http://schemas.openxmlformats.org/officeDocument/2006/relationships/image" Target="../media/image51.jpeg"/><Relationship Id="rId50" Type="http://schemas.openxmlformats.org/officeDocument/2006/relationships/image" Target="../media/image54.jpeg"/><Relationship Id="rId55" Type="http://schemas.openxmlformats.org/officeDocument/2006/relationships/image" Target="../media/image59.jpeg"/><Relationship Id="rId63" Type="http://schemas.openxmlformats.org/officeDocument/2006/relationships/image" Target="../media/image67.jpeg"/><Relationship Id="rId68" Type="http://schemas.openxmlformats.org/officeDocument/2006/relationships/image" Target="../media/image72.jpeg"/><Relationship Id="rId76" Type="http://schemas.openxmlformats.org/officeDocument/2006/relationships/image" Target="../media/image80.jpeg"/><Relationship Id="rId84" Type="http://schemas.openxmlformats.org/officeDocument/2006/relationships/image" Target="../media/image88.jpeg"/><Relationship Id="rId89" Type="http://schemas.openxmlformats.org/officeDocument/2006/relationships/image" Target="../media/image93.jpeg"/><Relationship Id="rId97" Type="http://schemas.openxmlformats.org/officeDocument/2006/relationships/image" Target="../media/image101.jpeg"/><Relationship Id="rId7" Type="http://schemas.openxmlformats.org/officeDocument/2006/relationships/image" Target="../media/image11.jpeg"/><Relationship Id="rId71" Type="http://schemas.openxmlformats.org/officeDocument/2006/relationships/image" Target="../media/image75.jpeg"/><Relationship Id="rId92" Type="http://schemas.openxmlformats.org/officeDocument/2006/relationships/image" Target="../media/image9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9" Type="http://schemas.openxmlformats.org/officeDocument/2006/relationships/image" Target="../media/image33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40" Type="http://schemas.openxmlformats.org/officeDocument/2006/relationships/image" Target="../media/image44.jpeg"/><Relationship Id="rId45" Type="http://schemas.openxmlformats.org/officeDocument/2006/relationships/image" Target="../media/image49.jpeg"/><Relationship Id="rId53" Type="http://schemas.openxmlformats.org/officeDocument/2006/relationships/image" Target="../media/image57.jpeg"/><Relationship Id="rId58" Type="http://schemas.openxmlformats.org/officeDocument/2006/relationships/image" Target="../media/image62.jpeg"/><Relationship Id="rId66" Type="http://schemas.openxmlformats.org/officeDocument/2006/relationships/image" Target="../media/image70.jpeg"/><Relationship Id="rId74" Type="http://schemas.openxmlformats.org/officeDocument/2006/relationships/image" Target="../media/image78.jpeg"/><Relationship Id="rId79" Type="http://schemas.openxmlformats.org/officeDocument/2006/relationships/image" Target="../media/image83.jpeg"/><Relationship Id="rId87" Type="http://schemas.openxmlformats.org/officeDocument/2006/relationships/image" Target="../media/image91.jpeg"/><Relationship Id="rId5" Type="http://schemas.openxmlformats.org/officeDocument/2006/relationships/image" Target="../media/image9.jpeg"/><Relationship Id="rId61" Type="http://schemas.openxmlformats.org/officeDocument/2006/relationships/image" Target="../media/image65.jpeg"/><Relationship Id="rId82" Type="http://schemas.openxmlformats.org/officeDocument/2006/relationships/image" Target="../media/image86.jpeg"/><Relationship Id="rId90" Type="http://schemas.openxmlformats.org/officeDocument/2006/relationships/image" Target="../media/image94.jpeg"/><Relationship Id="rId95" Type="http://schemas.openxmlformats.org/officeDocument/2006/relationships/image" Target="../media/image99.jpeg"/><Relationship Id="rId19" Type="http://schemas.openxmlformats.org/officeDocument/2006/relationships/image" Target="../media/image2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56" Type="http://schemas.openxmlformats.org/officeDocument/2006/relationships/image" Target="../media/image60.jpeg"/><Relationship Id="rId64" Type="http://schemas.openxmlformats.org/officeDocument/2006/relationships/image" Target="../media/image68.jpeg"/><Relationship Id="rId69" Type="http://schemas.openxmlformats.org/officeDocument/2006/relationships/image" Target="../media/image73.jpeg"/><Relationship Id="rId77" Type="http://schemas.openxmlformats.org/officeDocument/2006/relationships/image" Target="../media/image81.jpeg"/><Relationship Id="rId8" Type="http://schemas.openxmlformats.org/officeDocument/2006/relationships/image" Target="../media/image12.jpeg"/><Relationship Id="rId51" Type="http://schemas.openxmlformats.org/officeDocument/2006/relationships/image" Target="../media/image55.jpeg"/><Relationship Id="rId72" Type="http://schemas.openxmlformats.org/officeDocument/2006/relationships/image" Target="../media/image76.jpeg"/><Relationship Id="rId80" Type="http://schemas.openxmlformats.org/officeDocument/2006/relationships/image" Target="../media/image84.jpeg"/><Relationship Id="rId85" Type="http://schemas.openxmlformats.org/officeDocument/2006/relationships/image" Target="../media/image89.jpeg"/><Relationship Id="rId93" Type="http://schemas.openxmlformats.org/officeDocument/2006/relationships/image" Target="../media/image97.jpeg"/><Relationship Id="rId98" Type="http://schemas.openxmlformats.org/officeDocument/2006/relationships/image" Target="../media/image102.jpeg"/><Relationship Id="rId3" Type="http://schemas.openxmlformats.org/officeDocument/2006/relationships/image" Target="../media/image7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59" Type="http://schemas.openxmlformats.org/officeDocument/2006/relationships/image" Target="../media/image63.jpeg"/><Relationship Id="rId67" Type="http://schemas.openxmlformats.org/officeDocument/2006/relationships/image" Target="../media/image71.jpeg"/><Relationship Id="rId20" Type="http://schemas.openxmlformats.org/officeDocument/2006/relationships/image" Target="../media/image24.jpeg"/><Relationship Id="rId41" Type="http://schemas.openxmlformats.org/officeDocument/2006/relationships/image" Target="../media/image45.jpeg"/><Relationship Id="rId54" Type="http://schemas.openxmlformats.org/officeDocument/2006/relationships/image" Target="../media/image58.jpeg"/><Relationship Id="rId62" Type="http://schemas.openxmlformats.org/officeDocument/2006/relationships/image" Target="../media/image66.jpeg"/><Relationship Id="rId70" Type="http://schemas.openxmlformats.org/officeDocument/2006/relationships/image" Target="../media/image74.jpeg"/><Relationship Id="rId75" Type="http://schemas.openxmlformats.org/officeDocument/2006/relationships/image" Target="../media/image79.jpeg"/><Relationship Id="rId83" Type="http://schemas.openxmlformats.org/officeDocument/2006/relationships/image" Target="../media/image87.jpeg"/><Relationship Id="rId88" Type="http://schemas.openxmlformats.org/officeDocument/2006/relationships/image" Target="../media/image92.jpeg"/><Relationship Id="rId91" Type="http://schemas.openxmlformats.org/officeDocument/2006/relationships/image" Target="../media/image95.jpeg"/><Relationship Id="rId96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49" Type="http://schemas.openxmlformats.org/officeDocument/2006/relationships/image" Target="../media/image53.jpeg"/><Relationship Id="rId57" Type="http://schemas.openxmlformats.org/officeDocument/2006/relationships/image" Target="../media/image61.jpeg"/><Relationship Id="rId10" Type="http://schemas.openxmlformats.org/officeDocument/2006/relationships/image" Target="../media/image14.jpeg"/><Relationship Id="rId31" Type="http://schemas.openxmlformats.org/officeDocument/2006/relationships/image" Target="../media/image35.jpeg"/><Relationship Id="rId44" Type="http://schemas.openxmlformats.org/officeDocument/2006/relationships/image" Target="../media/image48.jpeg"/><Relationship Id="rId52" Type="http://schemas.openxmlformats.org/officeDocument/2006/relationships/image" Target="../media/image56.jpeg"/><Relationship Id="rId60" Type="http://schemas.openxmlformats.org/officeDocument/2006/relationships/image" Target="../media/image64.jpeg"/><Relationship Id="rId65" Type="http://schemas.openxmlformats.org/officeDocument/2006/relationships/image" Target="../media/image69.jpeg"/><Relationship Id="rId73" Type="http://schemas.openxmlformats.org/officeDocument/2006/relationships/image" Target="../media/image77.jpeg"/><Relationship Id="rId78" Type="http://schemas.openxmlformats.org/officeDocument/2006/relationships/image" Target="../media/image82.jpeg"/><Relationship Id="rId81" Type="http://schemas.openxmlformats.org/officeDocument/2006/relationships/image" Target="../media/image85.jpeg"/><Relationship Id="rId86" Type="http://schemas.openxmlformats.org/officeDocument/2006/relationships/image" Target="../media/image90.jpeg"/><Relationship Id="rId94" Type="http://schemas.openxmlformats.org/officeDocument/2006/relationships/image" Target="../media/image98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9" Type="http://schemas.openxmlformats.org/officeDocument/2006/relationships/image" Target="../media/image4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8.png"/><Relationship Id="rId4" Type="http://schemas.openxmlformats.org/officeDocument/2006/relationships/image" Target="../media/image1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wodnafiesta.pl/" TargetMode="External"/><Relationship Id="rId7" Type="http://schemas.openxmlformats.org/officeDocument/2006/relationships/hyperlink" Target="http://www.bikeboard.pl/" TargetMode="External"/><Relationship Id="rId2" Type="http://schemas.openxmlformats.org/officeDocument/2006/relationships/hyperlink" Target="http://www.sailing.p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owertour.pl/" TargetMode="External"/><Relationship Id="rId5" Type="http://schemas.openxmlformats.org/officeDocument/2006/relationships/hyperlink" Target="http://www.kajak.org.pl/" TargetMode="External"/><Relationship Id="rId4" Type="http://schemas.openxmlformats.org/officeDocument/2006/relationships/hyperlink" Target="http://www.e-kajaki.p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wery@pomorskie.eu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etla-zulawska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18" Type="http://schemas.openxmlformats.org/officeDocument/2006/relationships/image" Target="../media/image5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17" Type="http://schemas.openxmlformats.org/officeDocument/2006/relationships/image" Target="../media/image1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5" Type="http://schemas.openxmlformats.org/officeDocument/2006/relationships/image" Target="../media/image11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141277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Diavlo Bold"/>
              </a:rPr>
              <a:t>Promocja działań projektowych                          i zarządzanie produktem turystycznym</a:t>
            </a:r>
            <a:endParaRPr lang="pl-PL" sz="3200" dirty="0">
              <a:latin typeface="Diavlo Bold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032" y="5805264"/>
            <a:ext cx="3808611" cy="793415"/>
          </a:xfrm>
        </p:spPr>
        <p:txBody>
          <a:bodyPr>
            <a:normAutofit/>
          </a:bodyPr>
          <a:lstStyle/>
          <a:p>
            <a:pPr algn="r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Marta Chełkowska</a:t>
            </a:r>
          </a:p>
          <a:p>
            <a:pPr algn="r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Kierownik RPS PP</a:t>
            </a: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755576" y="3501008"/>
            <a:ext cx="7677536" cy="1423232"/>
            <a:chOff x="827584" y="3882710"/>
            <a:chExt cx="7677536" cy="1423232"/>
          </a:xfrm>
        </p:grpSpPr>
        <p:pic>
          <p:nvPicPr>
            <p:cNvPr id="9" name="Obraz 6" descr="http://dtp.pomorskie.eu/documents/100752/793184/pzPSK.jpg/d76d87fd-ff8c-43d3-934b-574fcf3c977f?t=14500867549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5011"/>
            <a:stretch>
              <a:fillRect/>
            </a:stretch>
          </p:blipFill>
          <p:spPr bwMode="auto">
            <a:xfrm>
              <a:off x="827584" y="3882710"/>
              <a:ext cx="1363329" cy="141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7" descr="http://dtp.pomorskie.eu/documents/100752/793230/logoPSK_pion.jpg/201c04f5-f8c2-4e20-a6d3-7d493b3be28f?t=14500850360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401" y="3923710"/>
              <a:ext cx="1778719" cy="138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8" descr="http://dtp.pomorskie.eu/documents/100752/793184/pzPSK.jpg/d76d87fd-ff8c-43d3-934b-574fcf3c977f?t=14500867549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487"/>
            <a:stretch>
              <a:fillRect/>
            </a:stretch>
          </p:blipFill>
          <p:spPr bwMode="auto">
            <a:xfrm>
              <a:off x="2864181" y="3882710"/>
              <a:ext cx="1439695" cy="141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9605"/>
            <a:stretch>
              <a:fillRect/>
            </a:stretch>
          </p:blipFill>
          <p:spPr bwMode="auto">
            <a:xfrm>
              <a:off x="4760704" y="3933056"/>
              <a:ext cx="1623096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Obraz 6" descr="POMORSKIE_nowe_propzycje_01.12.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70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357708" y="307513"/>
            <a:ext cx="7886700" cy="817231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Diavlo Book" pitchFamily="50" charset="-18"/>
              </a:rPr>
              <a:t>Działania promocyjne przedsięwzięć</a:t>
            </a:r>
            <a:r>
              <a:rPr lang="pl-PL" altLang="pl-PL" sz="2800" dirty="0" smtClean="0">
                <a:latin typeface="Diavlo Book" pitchFamily="50" charset="-18"/>
              </a:rPr>
              <a:t/>
            </a:r>
            <a:br>
              <a:rPr lang="pl-PL" altLang="pl-PL" sz="2800" dirty="0" smtClean="0">
                <a:latin typeface="Diavlo Book" pitchFamily="50" charset="-18"/>
              </a:rPr>
            </a:br>
            <a:r>
              <a:rPr lang="pl-PL" altLang="pl-PL" sz="2800" dirty="0" smtClean="0">
                <a:latin typeface="Diavlo Book" pitchFamily="50" charset="-18"/>
              </a:rPr>
              <a:t>Plan Taktyczny </a:t>
            </a:r>
            <a:endParaRPr lang="pl-PL" altLang="pl-PL" sz="2800" dirty="0">
              <a:latin typeface="Diavlo Book" pitchFamily="50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450075"/>
            <a:ext cx="3527203" cy="3024336"/>
          </a:xfrm>
        </p:spPr>
        <p:txBody>
          <a:bodyPr>
            <a:normAutofit/>
          </a:bodyPr>
          <a:lstStyle/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analiza rynku </a:t>
            </a:r>
          </a:p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określenie celu</a:t>
            </a:r>
          </a:p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dobór tematu</a:t>
            </a:r>
          </a:p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grupa docelowa</a:t>
            </a:r>
          </a:p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rynek promocji </a:t>
            </a:r>
          </a:p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plan komunikacji </a:t>
            </a:r>
          </a:p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dobór narzędzi</a:t>
            </a:r>
          </a:p>
          <a:p>
            <a:pPr marL="452438" indent="-452438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200" dirty="0">
                <a:latin typeface="Diavlo Bold"/>
              </a:rPr>
              <a:t>wdrożenie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696" y="2636912"/>
            <a:ext cx="2764929" cy="2837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6" descr="POMORSKIE_nowe_propzycje_01.12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02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00" y="116632"/>
            <a:ext cx="7886700" cy="814983"/>
          </a:xfrm>
        </p:spPr>
        <p:txBody>
          <a:bodyPr>
            <a:normAutofit/>
          </a:bodyPr>
          <a:lstStyle/>
          <a:p>
            <a:pPr algn="l" eaLnBrk="1" hangingPunct="1"/>
            <a:r>
              <a:rPr lang="pl-PL" altLang="pl-PL" sz="2800" dirty="0" smtClean="0">
                <a:latin typeface="Diavlo Book" pitchFamily="50" charset="-18"/>
              </a:rPr>
              <a:t>Plan działania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4968552" cy="201421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rgbClr val="FF0000"/>
                </a:solidFill>
                <a:latin typeface="Diavlo Bold"/>
              </a:rPr>
              <a:t>przemyślany</a:t>
            </a:r>
            <a:r>
              <a:rPr lang="pl-PL" altLang="pl-PL" sz="2200" dirty="0">
                <a:solidFill>
                  <a:srgbClr val="FF0000"/>
                </a:solidFill>
                <a:latin typeface="Diavlo Bold"/>
              </a:rPr>
              <a:t>, spójny, konsekwentny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rgbClr val="FF0000"/>
                </a:solidFill>
                <a:latin typeface="Diavlo Bold"/>
              </a:rPr>
              <a:t>odpowiada </a:t>
            </a:r>
            <a:r>
              <a:rPr lang="pl-PL" altLang="pl-PL" sz="2200" dirty="0">
                <a:solidFill>
                  <a:srgbClr val="FF0000"/>
                </a:solidFill>
                <a:latin typeface="Diavlo Bold"/>
              </a:rPr>
              <a:t>potrzebom rynku, branży, środowiska, regionu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rgbClr val="FF0000"/>
                </a:solidFill>
                <a:latin typeface="Diavlo Bold"/>
              </a:rPr>
              <a:t>nawiązuje </a:t>
            </a:r>
            <a:r>
              <a:rPr lang="pl-PL" altLang="pl-PL" sz="2200" dirty="0">
                <a:solidFill>
                  <a:srgbClr val="FF0000"/>
                </a:solidFill>
                <a:latin typeface="Diavlo Bold"/>
              </a:rPr>
              <a:t>do trendów </a:t>
            </a:r>
            <a:br>
              <a:rPr lang="pl-PL" altLang="pl-PL" sz="2200" dirty="0">
                <a:solidFill>
                  <a:srgbClr val="FF0000"/>
                </a:solidFill>
                <a:latin typeface="Diavlo Bold"/>
              </a:rPr>
            </a:br>
            <a:r>
              <a:rPr lang="pl-PL" altLang="pl-PL" sz="2200" dirty="0">
                <a:solidFill>
                  <a:srgbClr val="FF0000"/>
                </a:solidFill>
                <a:latin typeface="Diavlo Bold"/>
              </a:rPr>
              <a:t>i problemów globalnych</a:t>
            </a:r>
          </a:p>
        </p:txBody>
      </p:sp>
      <p:pic>
        <p:nvPicPr>
          <p:cNvPr id="49157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061261" cy="286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408634" cy="271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6" descr="POMORSKIE_nowe_propzycje_01.12.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46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36810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Załącznik nr 4 do Zasad wdrażania RPO WP 2014-2020 „Wytyczne dotyczące kwalifikowalności wydatków w ramach RPO Województwa Pomorskiego na lata 2014-2020</a:t>
            </a:r>
            <a:b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</a:b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Działanie 8.4. Wsparcie atrakcyjności walorów dziedzictwa przyrodniczego</a:t>
            </a:r>
          </a:p>
          <a:p>
            <a:pPr marL="457200" indent="-457200" algn="l">
              <a:buAutoNum type="arabicParenR" startAt="6"/>
            </a:pP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koszty promocji produktów turystycznych „Pomorskie Trasy Rowerowe”, „Kajakiem przez Pomorze”, „Pętla Żuławska” jako części projektu do wysokości </a:t>
            </a: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150.000 PLN 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wydatków kwalifikowalnych w projekcie </a:t>
            </a:r>
          </a:p>
          <a:p>
            <a:pPr marL="531813" indent="-531813"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(min.: reklama prasowa, radiowa, internetowa, zewnętrzna,		  </a:t>
            </a:r>
            <a:r>
              <a:rPr lang="pl-PL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ambientowa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, publikacje drukowane, przewodniki, mapy turystyczne, katalogi ofert turystycznych, gadżety reklamowe, materiały cyfrowe przygotowane     na strony internetowe, urządzenia mobilne i inne),</a:t>
            </a: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</p:txBody>
      </p:sp>
      <p:sp>
        <p:nvSpPr>
          <p:cNvPr id="7" name="Prostokąt z rogami ściętymi z jednej strony 6"/>
          <p:cNvSpPr/>
          <p:nvPr/>
        </p:nvSpPr>
        <p:spPr>
          <a:xfrm>
            <a:off x="1907704" y="4725144"/>
            <a:ext cx="5464224" cy="15321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Diavlo Book"/>
              </a:rPr>
              <a:t>LIDER </a:t>
            </a:r>
            <a:r>
              <a:rPr lang="pl-PL" b="1" dirty="0" err="1" smtClean="0">
                <a:latin typeface="Diavlo Book"/>
              </a:rPr>
              <a:t>ds</a:t>
            </a:r>
            <a:r>
              <a:rPr lang="pl-PL" b="1" dirty="0" smtClean="0">
                <a:latin typeface="Diavlo Book"/>
              </a:rPr>
              <a:t>. </a:t>
            </a:r>
            <a:r>
              <a:rPr lang="pl-PL" b="1" dirty="0">
                <a:latin typeface="Diavlo Book"/>
              </a:rPr>
              <a:t>p</a:t>
            </a:r>
            <a:r>
              <a:rPr lang="pl-PL" b="1" dirty="0" smtClean="0">
                <a:latin typeface="Diavlo Book"/>
              </a:rPr>
              <a:t>romocji produktu turystycznego</a:t>
            </a:r>
            <a:br>
              <a:rPr lang="pl-PL" b="1" dirty="0" smtClean="0">
                <a:latin typeface="Diavlo Book"/>
              </a:rPr>
            </a:br>
            <a:r>
              <a:rPr lang="pl-PL" b="1" dirty="0" smtClean="0">
                <a:latin typeface="Diavlo Book"/>
              </a:rPr>
              <a:t>(10 * 150 </a:t>
            </a:r>
            <a:r>
              <a:rPr lang="pl-PL" b="1" dirty="0" err="1" smtClean="0">
                <a:latin typeface="Diavlo Book"/>
              </a:rPr>
              <a:t>tys</a:t>
            </a:r>
            <a:r>
              <a:rPr lang="pl-PL" b="1" dirty="0" smtClean="0">
                <a:latin typeface="Diavlo Book"/>
              </a:rPr>
              <a:t> = ok. 1,5 mln  PTR)</a:t>
            </a:r>
            <a:br>
              <a:rPr lang="pl-PL" b="1" dirty="0" smtClean="0">
                <a:latin typeface="Diavlo Book"/>
              </a:rPr>
            </a:br>
            <a:r>
              <a:rPr lang="pl-PL" b="1" dirty="0" smtClean="0">
                <a:latin typeface="Diavlo Book"/>
              </a:rPr>
              <a:t>(18*150 </a:t>
            </a:r>
            <a:r>
              <a:rPr lang="pl-PL" b="1" dirty="0" err="1" smtClean="0">
                <a:latin typeface="Diavlo Book"/>
              </a:rPr>
              <a:t>tys</a:t>
            </a:r>
            <a:r>
              <a:rPr lang="pl-PL" b="1" dirty="0" smtClean="0">
                <a:latin typeface="Diavlo Book"/>
              </a:rPr>
              <a:t> = ok. 2,7 mln PSK)</a:t>
            </a:r>
            <a:br>
              <a:rPr lang="pl-PL" b="1" dirty="0" smtClean="0">
                <a:latin typeface="Diavlo Book"/>
              </a:rPr>
            </a:br>
            <a:r>
              <a:rPr lang="pl-PL" b="1" dirty="0" smtClean="0">
                <a:latin typeface="Diavlo Book"/>
              </a:rPr>
              <a:t>(8 * 150 </a:t>
            </a:r>
            <a:r>
              <a:rPr lang="pl-PL" b="1" dirty="0" err="1" smtClean="0">
                <a:latin typeface="Diavlo Book"/>
              </a:rPr>
              <a:t>tys</a:t>
            </a:r>
            <a:r>
              <a:rPr lang="pl-PL" b="1" dirty="0" smtClean="0">
                <a:latin typeface="Diavlo Book"/>
              </a:rPr>
              <a:t> = 1,2 mln PŻ ZG)</a:t>
            </a:r>
          </a:p>
          <a:p>
            <a:pPr algn="ctr"/>
            <a:endParaRPr lang="pl-PL" dirty="0">
              <a:latin typeface="Diavlo Book"/>
            </a:endParaRPr>
          </a:p>
        </p:txBody>
      </p:sp>
      <p:pic>
        <p:nvPicPr>
          <p:cNvPr id="8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164293"/>
            <a:ext cx="550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Diavlo Bold"/>
              </a:rPr>
              <a:t>Zasady współpracy przy promocji</a:t>
            </a:r>
            <a:endParaRPr lang="pl-PL" sz="2800" dirty="0">
              <a:latin typeface="Diavlo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4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7584" y="9807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Partner</a:t>
            </a:r>
            <a:endParaRPr lang="pl-PL" sz="1400" dirty="0">
              <a:latin typeface="Diavlo Bold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63688" y="9807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Partner</a:t>
            </a:r>
            <a:endParaRPr lang="pl-PL" sz="1400" dirty="0">
              <a:latin typeface="Diavlo Bold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71800" y="9807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Partner</a:t>
            </a:r>
            <a:endParaRPr lang="pl-PL" sz="1400" dirty="0">
              <a:latin typeface="Diavlo Bold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139952" y="9807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Partner</a:t>
            </a:r>
            <a:endParaRPr lang="pl-PL" sz="1400" dirty="0">
              <a:latin typeface="Diavlo Bold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76056" y="9807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Partner</a:t>
            </a:r>
            <a:endParaRPr lang="pl-PL" sz="1400" dirty="0">
              <a:latin typeface="Diavlo Bold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732240" y="9807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Partner</a:t>
            </a:r>
            <a:endParaRPr lang="pl-PL" sz="1400" dirty="0">
              <a:latin typeface="Diavlo Bold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668344" y="98072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Partne</a:t>
            </a:r>
            <a:r>
              <a:rPr lang="pl-PL" sz="1400" dirty="0" smtClean="0"/>
              <a:t>r</a:t>
            </a:r>
            <a:endParaRPr lang="pl-PL" sz="1400" dirty="0"/>
          </a:p>
        </p:txBody>
      </p:sp>
      <p:sp>
        <p:nvSpPr>
          <p:cNvPr id="11" name="Elipsa 10"/>
          <p:cNvSpPr/>
          <p:nvPr/>
        </p:nvSpPr>
        <p:spPr>
          <a:xfrm>
            <a:off x="1763688" y="2577712"/>
            <a:ext cx="1584176" cy="7792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Diavlo Bold"/>
              </a:rPr>
              <a:t>Partner Wiodący</a:t>
            </a:r>
            <a:br>
              <a:rPr lang="pl-PL" sz="1400" b="1" dirty="0" smtClean="0">
                <a:latin typeface="Diavlo Bold"/>
              </a:rPr>
            </a:br>
            <a:r>
              <a:rPr lang="pl-PL" sz="1400" b="1" dirty="0" smtClean="0">
                <a:latin typeface="Diavlo Bold"/>
              </a:rPr>
              <a:t>150 </a:t>
            </a:r>
            <a:r>
              <a:rPr lang="pl-PL" sz="1400" b="1" dirty="0" err="1" smtClean="0">
                <a:latin typeface="Diavlo Bold"/>
              </a:rPr>
              <a:t>tys</a:t>
            </a:r>
            <a:endParaRPr lang="pl-PL" sz="1400" b="1" dirty="0">
              <a:latin typeface="Diavlo Bold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051437" y="2577711"/>
            <a:ext cx="1519909" cy="7792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Diavlo Bold"/>
              </a:rPr>
              <a:t>Partner Wiodący</a:t>
            </a:r>
            <a:br>
              <a:rPr lang="pl-PL" sz="1400" b="1" dirty="0" smtClean="0">
                <a:latin typeface="Diavlo Bold"/>
              </a:rPr>
            </a:br>
            <a:r>
              <a:rPr lang="pl-PL" sz="1400" b="1" dirty="0" smtClean="0">
                <a:latin typeface="Diavlo Bold"/>
              </a:rPr>
              <a:t>150 </a:t>
            </a:r>
            <a:r>
              <a:rPr lang="pl-PL" sz="1400" b="1" dirty="0" err="1" smtClean="0">
                <a:latin typeface="Diavlo Bold"/>
              </a:rPr>
              <a:t>tys</a:t>
            </a:r>
            <a:endParaRPr lang="pl-PL" sz="1400" b="1" dirty="0">
              <a:latin typeface="Diavlo Bold"/>
            </a:endParaRPr>
          </a:p>
        </p:txBody>
      </p:sp>
      <p:cxnSp>
        <p:nvCxnSpPr>
          <p:cNvPr id="15" name="Łącznik prosty ze strzałką 14"/>
          <p:cNvCxnSpPr>
            <a:stCxn id="4" idx="2"/>
            <a:endCxn id="11" idx="0"/>
          </p:cNvCxnSpPr>
          <p:nvPr/>
        </p:nvCxnSpPr>
        <p:spPr>
          <a:xfrm>
            <a:off x="1259632" y="1340768"/>
            <a:ext cx="1296144" cy="12369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stCxn id="5" idx="2"/>
            <a:endCxn id="11" idx="0"/>
          </p:cNvCxnSpPr>
          <p:nvPr/>
        </p:nvCxnSpPr>
        <p:spPr>
          <a:xfrm>
            <a:off x="2195736" y="1340768"/>
            <a:ext cx="360040" cy="12369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6" idx="2"/>
            <a:endCxn id="11" idx="0"/>
          </p:cNvCxnSpPr>
          <p:nvPr/>
        </p:nvCxnSpPr>
        <p:spPr>
          <a:xfrm flipH="1">
            <a:off x="2555776" y="1340768"/>
            <a:ext cx="648072" cy="12369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7" idx="2"/>
            <a:endCxn id="13" idx="0"/>
          </p:cNvCxnSpPr>
          <p:nvPr/>
        </p:nvCxnSpPr>
        <p:spPr>
          <a:xfrm>
            <a:off x="4572000" y="1340768"/>
            <a:ext cx="239392" cy="12369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8" idx="2"/>
            <a:endCxn id="13" idx="0"/>
          </p:cNvCxnSpPr>
          <p:nvPr/>
        </p:nvCxnSpPr>
        <p:spPr>
          <a:xfrm flipH="1">
            <a:off x="4811392" y="1340768"/>
            <a:ext cx="696712" cy="12369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6185092" y="2577711"/>
            <a:ext cx="1550694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latin typeface="Diavlo Bold"/>
              </a:rPr>
              <a:t>Partner Wiodący</a:t>
            </a:r>
            <a:br>
              <a:rPr lang="pl-PL" sz="1400" b="1" dirty="0" smtClean="0">
                <a:latin typeface="Diavlo Bold"/>
              </a:rPr>
            </a:br>
            <a:r>
              <a:rPr lang="pl-PL" sz="1400" b="1" dirty="0" smtClean="0">
                <a:latin typeface="Diavlo Bold"/>
              </a:rPr>
              <a:t>150 </a:t>
            </a:r>
            <a:r>
              <a:rPr lang="pl-PL" sz="1400" b="1" dirty="0" err="1" smtClean="0">
                <a:latin typeface="Diavlo Bold"/>
              </a:rPr>
              <a:t>tys</a:t>
            </a:r>
            <a:endParaRPr lang="pl-PL" sz="1400" b="1" dirty="0">
              <a:latin typeface="Diavlo Bold"/>
            </a:endParaRPr>
          </a:p>
        </p:txBody>
      </p:sp>
      <p:cxnSp>
        <p:nvCxnSpPr>
          <p:cNvPr id="28" name="Łącznik prosty ze strzałką 27"/>
          <p:cNvCxnSpPr>
            <a:stCxn id="9" idx="2"/>
            <a:endCxn id="26" idx="0"/>
          </p:cNvCxnSpPr>
          <p:nvPr/>
        </p:nvCxnSpPr>
        <p:spPr>
          <a:xfrm flipH="1">
            <a:off x="6960439" y="1340768"/>
            <a:ext cx="203849" cy="12369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0" idx="2"/>
            <a:endCxn id="26" idx="0"/>
          </p:cNvCxnSpPr>
          <p:nvPr/>
        </p:nvCxnSpPr>
        <p:spPr>
          <a:xfrm flipH="1">
            <a:off x="6960439" y="1340768"/>
            <a:ext cx="1139953" cy="12369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z rogami ściętymi z jednej strony 31"/>
          <p:cNvSpPr/>
          <p:nvPr/>
        </p:nvSpPr>
        <p:spPr>
          <a:xfrm>
            <a:off x="2843808" y="4653136"/>
            <a:ext cx="3096344" cy="64807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LIDER </a:t>
            </a:r>
            <a:r>
              <a:rPr lang="pl-PL" sz="1600" b="1" dirty="0" err="1" smtClean="0"/>
              <a:t>ds</a:t>
            </a:r>
            <a:r>
              <a:rPr lang="pl-PL" sz="1600" b="1" dirty="0" smtClean="0"/>
              <a:t> </a:t>
            </a:r>
            <a:r>
              <a:rPr lang="pl-PL" sz="1600" b="1" dirty="0"/>
              <a:t>p</a:t>
            </a:r>
            <a:r>
              <a:rPr lang="pl-PL" sz="1600" b="1" dirty="0" smtClean="0"/>
              <a:t>romocji produktu turystycznego</a:t>
            </a:r>
          </a:p>
          <a:p>
            <a:pPr algn="ctr"/>
            <a:endParaRPr lang="pl-PL" sz="1200" dirty="0"/>
          </a:p>
        </p:txBody>
      </p:sp>
      <p:cxnSp>
        <p:nvCxnSpPr>
          <p:cNvPr id="34" name="Łącznik prosty ze strzałką 33"/>
          <p:cNvCxnSpPr>
            <a:stCxn id="11" idx="4"/>
            <a:endCxn id="32" idx="3"/>
          </p:cNvCxnSpPr>
          <p:nvPr/>
        </p:nvCxnSpPr>
        <p:spPr>
          <a:xfrm>
            <a:off x="2555776" y="3356992"/>
            <a:ext cx="1836204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3" idx="4"/>
            <a:endCxn id="32" idx="3"/>
          </p:cNvCxnSpPr>
          <p:nvPr/>
        </p:nvCxnSpPr>
        <p:spPr>
          <a:xfrm flipH="1">
            <a:off x="4391980" y="3356991"/>
            <a:ext cx="419412" cy="12961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6" idx="4"/>
            <a:endCxn id="32" idx="3"/>
          </p:cNvCxnSpPr>
          <p:nvPr/>
        </p:nvCxnSpPr>
        <p:spPr>
          <a:xfrm flipH="1">
            <a:off x="4391980" y="3297791"/>
            <a:ext cx="2568459" cy="13553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rostokąt zaokrąglony 56"/>
          <p:cNvSpPr/>
          <p:nvPr/>
        </p:nvSpPr>
        <p:spPr>
          <a:xfrm>
            <a:off x="1043608" y="1604562"/>
            <a:ext cx="2486739" cy="648072"/>
          </a:xfrm>
          <a:prstGeom prst="roundRect">
            <a:avLst/>
          </a:prstGeom>
          <a:solidFill>
            <a:srgbClr val="9BB7D9">
              <a:alpha val="16863"/>
            </a:srgb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Diavlo Bold"/>
              </a:rPr>
              <a:t>Umowa partnerska z zapisami o realizacji wspólnej promocji produkty turystycznego</a:t>
            </a:r>
            <a:endParaRPr lang="pl-PL" sz="1200" b="1" dirty="0">
              <a:solidFill>
                <a:srgbClr val="FF0000"/>
              </a:solidFill>
              <a:latin typeface="Diavlo Bold"/>
            </a:endParaRPr>
          </a:p>
        </p:txBody>
      </p:sp>
      <p:sp>
        <p:nvSpPr>
          <p:cNvPr id="58" name="Prostokąt zaokrąglony 57"/>
          <p:cNvSpPr/>
          <p:nvPr/>
        </p:nvSpPr>
        <p:spPr>
          <a:xfrm>
            <a:off x="3736821" y="1578394"/>
            <a:ext cx="2448271" cy="698478"/>
          </a:xfrm>
          <a:prstGeom prst="roundRect">
            <a:avLst/>
          </a:prstGeom>
          <a:solidFill>
            <a:srgbClr val="9BB7D9">
              <a:alpha val="16863"/>
            </a:srgb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Diavlo Bold"/>
              </a:rPr>
              <a:t>Umowa partnerska z zapisami o realizacji wspólnej promocji produkty turystycznego</a:t>
            </a:r>
            <a:endParaRPr lang="pl-PL" sz="1200" b="1" dirty="0">
              <a:solidFill>
                <a:srgbClr val="FF0000"/>
              </a:solidFill>
              <a:latin typeface="Diavlo Bold"/>
            </a:endParaRPr>
          </a:p>
        </p:txBody>
      </p:sp>
      <p:sp>
        <p:nvSpPr>
          <p:cNvPr id="59" name="Prostokąt zaokrąglony 58"/>
          <p:cNvSpPr/>
          <p:nvPr/>
        </p:nvSpPr>
        <p:spPr>
          <a:xfrm>
            <a:off x="6516216" y="1604562"/>
            <a:ext cx="2448272" cy="646142"/>
          </a:xfrm>
          <a:prstGeom prst="roundRect">
            <a:avLst/>
          </a:prstGeom>
          <a:solidFill>
            <a:srgbClr val="9BB7D9">
              <a:alpha val="16863"/>
            </a:srgb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Diavlo Bold"/>
              </a:rPr>
              <a:t>Umowa partnerska z zapisami o realizacji wspólnej promocji produkty turystycznego</a:t>
            </a:r>
            <a:endParaRPr lang="pl-PL" sz="1200" b="1" dirty="0">
              <a:solidFill>
                <a:srgbClr val="FF0000"/>
              </a:solidFill>
              <a:latin typeface="Diavlo Bold"/>
            </a:endParaRPr>
          </a:p>
        </p:txBody>
      </p:sp>
      <p:sp>
        <p:nvSpPr>
          <p:cNvPr id="63" name="Prostokąt zaokrąglony 62"/>
          <p:cNvSpPr/>
          <p:nvPr/>
        </p:nvSpPr>
        <p:spPr>
          <a:xfrm>
            <a:off x="2332410" y="3501008"/>
            <a:ext cx="4039790" cy="864096"/>
          </a:xfrm>
          <a:prstGeom prst="roundRect">
            <a:avLst/>
          </a:prstGeom>
          <a:solidFill>
            <a:srgbClr val="9BB7D9">
              <a:alpha val="16863"/>
            </a:srgb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Diavlo Bold"/>
              </a:rPr>
              <a:t>Porozumienie pomiędzy Partnerami Wiodącymi w celu wyboru LIDERA odpowiedzialnego za promocję produktu turystycznego zgodnie z założeniami zawartymi w dokumentach sporządzonych przez SWP</a:t>
            </a:r>
            <a:endParaRPr lang="pl-PL" sz="1200" b="1" dirty="0">
              <a:solidFill>
                <a:srgbClr val="FF0000"/>
              </a:solidFill>
              <a:latin typeface="Diavlo Bold"/>
            </a:endParaRPr>
          </a:p>
        </p:txBody>
      </p:sp>
      <p:grpSp>
        <p:nvGrpSpPr>
          <p:cNvPr id="2" name="Grupa 82"/>
          <p:cNvGrpSpPr/>
          <p:nvPr/>
        </p:nvGrpSpPr>
        <p:grpSpPr>
          <a:xfrm>
            <a:off x="35496" y="1268760"/>
            <a:ext cx="1328377" cy="4638129"/>
            <a:chOff x="179512" y="1412776"/>
            <a:chExt cx="1328377" cy="4638129"/>
          </a:xfrm>
        </p:grpSpPr>
        <p:sp>
          <p:nvSpPr>
            <p:cNvPr id="64" name="pole tekstowe 63"/>
            <p:cNvSpPr txBox="1"/>
            <p:nvPr/>
          </p:nvSpPr>
          <p:spPr>
            <a:xfrm>
              <a:off x="179512" y="1412776"/>
              <a:ext cx="1328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/>
                <a:t>Poziom 1</a:t>
              </a:r>
              <a:endParaRPr lang="pl-PL" sz="2400" dirty="0"/>
            </a:p>
          </p:txBody>
        </p:sp>
        <p:sp>
          <p:nvSpPr>
            <p:cNvPr id="65" name="pole tekstowe 64"/>
            <p:cNvSpPr txBox="1"/>
            <p:nvPr/>
          </p:nvSpPr>
          <p:spPr>
            <a:xfrm>
              <a:off x="179512" y="3501008"/>
              <a:ext cx="1319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/>
                <a:t>Poziom 2</a:t>
              </a:r>
              <a:endParaRPr lang="pl-PL" sz="2400" dirty="0"/>
            </a:p>
          </p:txBody>
        </p:sp>
        <p:sp>
          <p:nvSpPr>
            <p:cNvPr id="78" name="pole tekstowe 77"/>
            <p:cNvSpPr txBox="1"/>
            <p:nvPr/>
          </p:nvSpPr>
          <p:spPr>
            <a:xfrm>
              <a:off x="179512" y="5589240"/>
              <a:ext cx="1319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/>
                <a:t>Poziom 3</a:t>
              </a:r>
              <a:endParaRPr lang="pl-PL" sz="2400" dirty="0"/>
            </a:p>
          </p:txBody>
        </p:sp>
      </p:grpSp>
      <p:sp>
        <p:nvSpPr>
          <p:cNvPr id="79" name="Łza 78"/>
          <p:cNvSpPr/>
          <p:nvPr/>
        </p:nvSpPr>
        <p:spPr>
          <a:xfrm>
            <a:off x="6516216" y="4437112"/>
            <a:ext cx="2627784" cy="1080120"/>
          </a:xfrm>
          <a:prstGeom prst="teardro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Diavlo Bold"/>
              </a:rPr>
              <a:t>SWP: </a:t>
            </a:r>
          </a:p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Diavlo Bold"/>
              </a:rPr>
              <a:t>Dokumentacja przekazana w formie licencji partnerom </a:t>
            </a:r>
            <a:endParaRPr lang="pl-PL" sz="1400" b="1" dirty="0">
              <a:solidFill>
                <a:schemeClr val="tx1"/>
              </a:solidFill>
              <a:latin typeface="Diavlo Bold"/>
            </a:endParaRPr>
          </a:p>
        </p:txBody>
      </p:sp>
      <p:sp>
        <p:nvSpPr>
          <p:cNvPr id="80" name="Prostokąt z rogami ściętymi po przekątnej 79"/>
          <p:cNvSpPr/>
          <p:nvPr/>
        </p:nvSpPr>
        <p:spPr>
          <a:xfrm>
            <a:off x="3491880" y="6309320"/>
            <a:ext cx="1584176" cy="432048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Diavlo Bold"/>
              </a:rPr>
              <a:t>FIRMA ZEWNĘTRZNA </a:t>
            </a:r>
            <a:endParaRPr lang="pl-PL" sz="1400" dirty="0">
              <a:latin typeface="Diavlo Bold"/>
            </a:endParaRPr>
          </a:p>
        </p:txBody>
      </p:sp>
      <p:cxnSp>
        <p:nvCxnSpPr>
          <p:cNvPr id="82" name="Łącznik prosty ze strzałką 81"/>
          <p:cNvCxnSpPr>
            <a:stCxn id="32" idx="1"/>
            <a:endCxn id="80" idx="3"/>
          </p:cNvCxnSpPr>
          <p:nvPr/>
        </p:nvCxnSpPr>
        <p:spPr>
          <a:xfrm flipH="1">
            <a:off x="4283968" y="5301208"/>
            <a:ext cx="108012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rostokąt zaokrąglony 83"/>
          <p:cNvSpPr/>
          <p:nvPr/>
        </p:nvSpPr>
        <p:spPr>
          <a:xfrm>
            <a:off x="2843808" y="5517232"/>
            <a:ext cx="2736304" cy="576064"/>
          </a:xfrm>
          <a:prstGeom prst="roundRect">
            <a:avLst/>
          </a:prstGeom>
          <a:solidFill>
            <a:srgbClr val="9BB7D9">
              <a:alpha val="16863"/>
            </a:srgb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  <a:latin typeface="Diavlo Bold"/>
              </a:rPr>
              <a:t>Konkurs / przetarg na wybranie firmy zewnętrznej do realizacji promocji produktu turystycznego</a:t>
            </a:r>
            <a:endParaRPr lang="pl-PL" sz="1200" b="1" dirty="0">
              <a:solidFill>
                <a:srgbClr val="FF0000"/>
              </a:solidFill>
              <a:latin typeface="Diavlo Bold"/>
            </a:endParaRPr>
          </a:p>
        </p:txBody>
      </p:sp>
      <p:cxnSp>
        <p:nvCxnSpPr>
          <p:cNvPr id="122" name="Kształt 121"/>
          <p:cNvCxnSpPr>
            <a:stCxn id="79" idx="6"/>
            <a:endCxn id="63" idx="3"/>
          </p:cNvCxnSpPr>
          <p:nvPr/>
        </p:nvCxnSpPr>
        <p:spPr>
          <a:xfrm rot="16200000" flipV="1">
            <a:off x="6849126" y="3456130"/>
            <a:ext cx="504056" cy="1457908"/>
          </a:xfrm>
          <a:prstGeom prst="curvedConnector2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Kształt 48"/>
          <p:cNvCxnSpPr>
            <a:stCxn id="79" idx="4"/>
            <a:endCxn id="84" idx="3"/>
          </p:cNvCxnSpPr>
          <p:nvPr/>
        </p:nvCxnSpPr>
        <p:spPr>
          <a:xfrm rot="10800000" flipV="1">
            <a:off x="5580112" y="4977172"/>
            <a:ext cx="936104" cy="828092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ytuł 1"/>
          <p:cNvSpPr>
            <a:spLocks noGrp="1"/>
          </p:cNvSpPr>
          <p:nvPr>
            <p:ph type="ctrTitle"/>
          </p:nvPr>
        </p:nvSpPr>
        <p:spPr>
          <a:xfrm>
            <a:off x="327992" y="-24340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ok" pitchFamily="50" charset="-18"/>
              </a:rPr>
              <a:t>Model współpracy w zakresie promocji </a:t>
            </a:r>
            <a:endParaRPr lang="pl-PL" sz="2800" dirty="0">
              <a:latin typeface="Diavlo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5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8990"/>
            <a:ext cx="8229600" cy="859730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/>
              <a:t>Wniosek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200" dirty="0" smtClean="0">
                <a:latin typeface="Diavlo Bold"/>
              </a:rPr>
              <a:t>9.01.2017 złożenie wniosków</a:t>
            </a:r>
          </a:p>
          <a:p>
            <a:pPr marL="0" indent="0">
              <a:buNone/>
            </a:pPr>
            <a:endParaRPr lang="pl-PL" sz="2200" dirty="0" smtClean="0">
              <a:latin typeface="Diavlo Bold"/>
            </a:endParaRPr>
          </a:p>
          <a:p>
            <a:pPr marL="0" indent="0">
              <a:buNone/>
            </a:pPr>
            <a:r>
              <a:rPr lang="pl-PL" sz="2200" dirty="0" smtClean="0">
                <a:latin typeface="Diavlo Bold"/>
              </a:rPr>
              <a:t>Do weryfikacji ( 14 dni przed terminem złożenia wniosków)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Diavlo Bold"/>
              </a:rPr>
              <a:t>Porozumienie Partnera Wiodącego z partnerami w zakresie działań promocyjnych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Diavlo Bold"/>
              </a:rPr>
              <a:t>Porozumienie Partnerów Wiodących w sprawie wyboru                         i powierzenia zadań promocyjnych Liderowi ds. promocji produktu turystycznego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200" dirty="0">
              <a:latin typeface="Diavlo Bold"/>
            </a:endParaRPr>
          </a:p>
          <a:p>
            <a:pPr marL="0" indent="0">
              <a:buNone/>
            </a:pPr>
            <a:r>
              <a:rPr lang="pl-PL" sz="2200" dirty="0" smtClean="0">
                <a:latin typeface="Diavlo Bold"/>
              </a:rPr>
              <a:t>I kwartał 2017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Diavlo Bold"/>
              </a:rPr>
              <a:t>Porozumienie SWP z Liderem ds. działań promocji produktu turystycznego</a:t>
            </a:r>
          </a:p>
        </p:txBody>
      </p:sp>
      <p:pic>
        <p:nvPicPr>
          <p:cNvPr id="4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27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7992" y="0"/>
            <a:ext cx="7772400" cy="1628800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ok" pitchFamily="50" charset="-18"/>
              </a:rPr>
              <a:t>Model współpracy w zakresie promocji</a:t>
            </a:r>
            <a:br>
              <a:rPr lang="pl-PL" sz="2800" dirty="0" smtClean="0">
                <a:latin typeface="Diavlo Book" pitchFamily="50" charset="-18"/>
              </a:rPr>
            </a:br>
            <a:r>
              <a:rPr lang="pl-PL" sz="2800" dirty="0" smtClean="0">
                <a:latin typeface="Diavlo Book" pitchFamily="50" charset="-18"/>
              </a:rPr>
              <a:t/>
            </a:r>
            <a:br>
              <a:rPr lang="pl-PL" sz="2800" dirty="0" smtClean="0">
                <a:latin typeface="Diavlo Book" pitchFamily="50" charset="-18"/>
              </a:rPr>
            </a:br>
            <a:r>
              <a:rPr lang="pl-PL" sz="2800" dirty="0" smtClean="0">
                <a:latin typeface="Diavlo Book" pitchFamily="50" charset="-18"/>
              </a:rPr>
              <a:t>2017-2020  </a:t>
            </a:r>
            <a:endParaRPr lang="pl-PL" sz="2800" dirty="0">
              <a:latin typeface="Diavlo Book" pitchFamily="50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0790" y="1124744"/>
            <a:ext cx="7920880" cy="4752528"/>
          </a:xfrm>
        </p:spPr>
        <p:txBody>
          <a:bodyPr>
            <a:normAutofit/>
          </a:bodyPr>
          <a:lstStyle/>
          <a:p>
            <a:pPr algn="l"/>
            <a:endParaRPr lang="pl-PL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algn="l"/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Determinanty</a:t>
            </a:r>
          </a:p>
          <a:p>
            <a:pPr algn="l"/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Współpraca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Zaufanie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Szacunek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Powierzenie liderowi działań promocyjnych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Przekazanie środków finansowych na wkład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                              lub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wkład po stronie lidera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Rzeczowe ustalenia zakresu promocji</a:t>
            </a:r>
          </a:p>
          <a:p>
            <a:endParaRPr lang="pl-PL" dirty="0"/>
          </a:p>
        </p:txBody>
      </p:sp>
      <p:pic>
        <p:nvPicPr>
          <p:cNvPr id="5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4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204448" cy="648072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ld"/>
              </a:rPr>
              <a:t>Model współpracy w zakresie promocji </a:t>
            </a:r>
            <a:endParaRPr lang="pl-PL" sz="2800" dirty="0">
              <a:latin typeface="Diavlo Bold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400600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/>
                </a:solidFill>
                <a:latin typeface="Diavlo Bold"/>
              </a:rPr>
              <a:t>W obszarze działań wizerunkowych: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Diavlo Bold"/>
              </a:rPr>
              <a:t>wypracowanie na linii LIDER – PARTNERZY spójnego przekazu komunikacyjnego;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Diavlo Bold"/>
              </a:rPr>
              <a:t>tworzenie jednolitych materiałów informacyjnych (zdjęcia, teksty itp.);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Diavlo Bold"/>
              </a:rPr>
              <a:t>wykorzystanie istniejących narzędzi komunikacyjnych (pomorskie.travel);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  <a:latin typeface="Diavlo Bold"/>
              </a:rPr>
              <a:t>d</a:t>
            </a:r>
            <a:r>
              <a:rPr lang="pl-PL" sz="2000" dirty="0" smtClean="0">
                <a:solidFill>
                  <a:schemeClr val="tx1"/>
                </a:solidFill>
                <a:latin typeface="Diavlo Bold"/>
              </a:rPr>
              <a:t>ziałania o charakterze PR i Publicity obejmujące obszar działania wszystkich partnerów przedsięwzięcia.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l-PL" sz="2000" dirty="0" smtClean="0">
              <a:solidFill>
                <a:schemeClr val="tx1"/>
              </a:solidFill>
              <a:latin typeface="Diavlo 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l-PL" sz="2000" dirty="0" smtClean="0">
              <a:solidFill>
                <a:schemeClr val="tx1"/>
              </a:solidFill>
              <a:latin typeface="Diavlo Bold"/>
            </a:endParaRPr>
          </a:p>
          <a:p>
            <a:pPr algn="l"/>
            <a:r>
              <a:rPr lang="pl-PL" sz="2000" b="1" dirty="0">
                <a:solidFill>
                  <a:schemeClr val="tx1"/>
                </a:solidFill>
                <a:latin typeface="Diavlo Bold"/>
              </a:rPr>
              <a:t>W obszarze działań B2B</a:t>
            </a:r>
            <a:r>
              <a:rPr lang="pl-PL" sz="2000" b="1" dirty="0" smtClean="0">
                <a:solidFill>
                  <a:schemeClr val="tx1"/>
                </a:solidFill>
                <a:latin typeface="Diavlo Bold"/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b="1" dirty="0">
                <a:solidFill>
                  <a:schemeClr val="tx1"/>
                </a:solidFill>
                <a:latin typeface="Diavlo Bold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Diavlo Bold"/>
              </a:rPr>
              <a:t>współpraca Lidera z touroperatorami;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1"/>
                </a:solidFill>
                <a:latin typeface="Diavlo Bold"/>
              </a:rPr>
              <a:t>wspólna prezentacja produktu podczas wystaw/targów branżowych;</a:t>
            </a:r>
          </a:p>
        </p:txBody>
      </p:sp>
      <p:pic>
        <p:nvPicPr>
          <p:cNvPr id="4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58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 w dół 3"/>
          <p:cNvSpPr/>
          <p:nvPr/>
        </p:nvSpPr>
        <p:spPr>
          <a:xfrm>
            <a:off x="852487" y="1516376"/>
            <a:ext cx="433388" cy="2564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/>
          </a:p>
        </p:txBody>
      </p:sp>
      <p:sp>
        <p:nvSpPr>
          <p:cNvPr id="5" name="Strzałka w dół 4"/>
          <p:cNvSpPr/>
          <p:nvPr/>
        </p:nvSpPr>
        <p:spPr>
          <a:xfrm>
            <a:off x="5321471" y="1481197"/>
            <a:ext cx="428625" cy="2916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/>
          </a:p>
        </p:txBody>
      </p:sp>
      <p:sp>
        <p:nvSpPr>
          <p:cNvPr id="6" name="Strzałka w dół 5"/>
          <p:cNvSpPr/>
          <p:nvPr/>
        </p:nvSpPr>
        <p:spPr>
          <a:xfrm>
            <a:off x="3030584" y="1505147"/>
            <a:ext cx="428625" cy="267669"/>
          </a:xfrm>
          <a:prstGeom prst="downArrow">
            <a:avLst>
              <a:gd name="adj1" fmla="val 50000"/>
              <a:gd name="adj2" fmla="val 477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/>
          </a:p>
        </p:txBody>
      </p:sp>
      <p:sp>
        <p:nvSpPr>
          <p:cNvPr id="7" name="Prostokąt 6"/>
          <p:cNvSpPr/>
          <p:nvPr/>
        </p:nvSpPr>
        <p:spPr>
          <a:xfrm>
            <a:off x="133077" y="764704"/>
            <a:ext cx="1872208" cy="681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INWESTYCJA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(JST)</a:t>
            </a:r>
            <a:endParaRPr lang="pl-PL" sz="1600" b="1" dirty="0">
              <a:solidFill>
                <a:schemeClr val="bg1"/>
              </a:solidFill>
              <a:latin typeface="Diavlo Book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566146" y="764705"/>
            <a:ext cx="1890241" cy="681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OFERTA TUR.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(LOT/LGD/LGR)</a:t>
            </a:r>
            <a:endParaRPr lang="pl-P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328587" y="764704"/>
            <a:ext cx="1890241" cy="681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OTOCZENIE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(LOT/LGR/LGD)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7451643" y="1481197"/>
            <a:ext cx="428625" cy="2916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/>
          </a:p>
        </p:txBody>
      </p:sp>
      <p:sp>
        <p:nvSpPr>
          <p:cNvPr id="12" name="Prostokąt 11"/>
          <p:cNvSpPr/>
          <p:nvPr/>
        </p:nvSpPr>
        <p:spPr>
          <a:xfrm>
            <a:off x="395535" y="5013176"/>
            <a:ext cx="5479901" cy="5165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Diavlo Book"/>
              </a:rPr>
              <a:t>Np.   KLASTER </a:t>
            </a:r>
            <a:endParaRPr lang="pl-PL" sz="2800" b="1" dirty="0">
              <a:solidFill>
                <a:schemeClr val="bg1"/>
              </a:solidFill>
              <a:latin typeface="Diavlo Book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720835" y="731137"/>
            <a:ext cx="1890241" cy="681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IT, PROMOCJA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(np. PROT)</a:t>
            </a:r>
            <a:endParaRPr lang="pl-PL" sz="1600" b="1" dirty="0">
              <a:solidFill>
                <a:schemeClr val="bg1"/>
              </a:solidFill>
              <a:latin typeface="Diavlo Book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588224" y="5845721"/>
            <a:ext cx="2155464" cy="6429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Diavlo Book"/>
              </a:rPr>
              <a:t>PROT</a:t>
            </a:r>
            <a:endParaRPr lang="pl-PL" sz="2800" b="1" dirty="0">
              <a:solidFill>
                <a:schemeClr val="bg1"/>
              </a:solidFill>
              <a:latin typeface="Diavlo Book"/>
            </a:endParaRPr>
          </a:p>
        </p:txBody>
      </p:sp>
      <p:sp>
        <p:nvSpPr>
          <p:cNvPr id="15" name="Strzałka w dół 14"/>
          <p:cNvSpPr/>
          <p:nvPr/>
        </p:nvSpPr>
        <p:spPr>
          <a:xfrm>
            <a:off x="7092280" y="4077072"/>
            <a:ext cx="1015418" cy="172134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2363497" y="1841837"/>
            <a:ext cx="2053528" cy="28007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latin typeface="Diavlo Book"/>
              </a:rPr>
              <a:t>I</a:t>
            </a: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nformacja </a:t>
            </a:r>
            <a:r>
              <a:rPr lang="pl-PL" sz="1600" b="1" dirty="0">
                <a:solidFill>
                  <a:schemeClr val="bg1"/>
                </a:solidFill>
                <a:latin typeface="Diavlo Book"/>
              </a:rPr>
              <a:t>o atrakcjach turystycznych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latin typeface="Diavlo Book"/>
              </a:rPr>
              <a:t>I</a:t>
            </a: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nformacja </a:t>
            </a:r>
            <a:r>
              <a:rPr lang="pl-PL" sz="1600" b="1" dirty="0">
                <a:solidFill>
                  <a:schemeClr val="bg1"/>
                </a:solidFill>
                <a:latin typeface="Diavlo Book"/>
              </a:rPr>
              <a:t>o dostępności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latin typeface="Diavlo Book"/>
              </a:rPr>
              <a:t>Informacja o bazie noclegowej i gastronomicznej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1"/>
                </a:solidFill>
                <a:latin typeface="Diavlo Book"/>
              </a:rPr>
              <a:t>Informacja o </a:t>
            </a: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wydarzeniach</a:t>
            </a:r>
            <a:endParaRPr lang="pl-PL" sz="1600" b="1" dirty="0">
              <a:solidFill>
                <a:schemeClr val="bg1"/>
              </a:solidFill>
              <a:latin typeface="Diavlo Book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599127" y="1857596"/>
            <a:ext cx="1989098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Komercjalizacja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Rozwój produktu turystycznego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Poszukiwanie inwestorów komercyjnych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Wsparcie, doradztwo, szkolenia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790749" y="1880476"/>
            <a:ext cx="2043053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Zintegrowana promocja produktu turystycznego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Sprzedaż produktu turystycznego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Inicjowanie współpracy z touroperatorami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Monitoring ruchu turystycznego </a:t>
            </a:r>
            <a:endParaRPr lang="pl-PL" sz="1600" b="1" dirty="0">
              <a:solidFill>
                <a:schemeClr val="bg1"/>
              </a:solidFill>
              <a:latin typeface="Diavlo Book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09554" y="1832605"/>
            <a:ext cx="1944216" cy="261610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 smtClean="0">
              <a:solidFill>
                <a:schemeClr val="bg1"/>
              </a:solidFill>
              <a:latin typeface="Diavlo Book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Zapewnienie finansowania</a:t>
            </a:r>
            <a:endParaRPr lang="pl-PL" sz="1600" b="1" dirty="0">
              <a:solidFill>
                <a:schemeClr val="bg1"/>
              </a:solidFill>
              <a:latin typeface="Diavlo Book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Wykonanie infrastruktury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Serwis infrastruktury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Zapewnienie trwałości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bg1"/>
                </a:solidFill>
                <a:latin typeface="Diavlo Book"/>
              </a:rPr>
              <a:t>Ubezpieczenie</a:t>
            </a:r>
            <a:endParaRPr lang="pl-PL" sz="1600" b="1" dirty="0">
              <a:solidFill>
                <a:schemeClr val="bg1"/>
              </a:solidFill>
              <a:latin typeface="Diavlo Book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000" b="1" dirty="0" smtClean="0">
              <a:solidFill>
                <a:schemeClr val="bg1"/>
              </a:solidFill>
              <a:latin typeface="Diavlo Book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030584" y="5659357"/>
            <a:ext cx="18001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Diavlo Book"/>
              </a:rPr>
              <a:t>jednolita</a:t>
            </a:r>
          </a:p>
          <a:p>
            <a:r>
              <a:rPr lang="pl-PL" sz="2000" dirty="0" smtClean="0">
                <a:latin typeface="Diavlo Book"/>
              </a:rPr>
              <a:t>komunikacja</a:t>
            </a:r>
          </a:p>
        </p:txBody>
      </p:sp>
      <p:sp>
        <p:nvSpPr>
          <p:cNvPr id="24" name="Wygięta strzałka 23"/>
          <p:cNvSpPr/>
          <p:nvPr/>
        </p:nvSpPr>
        <p:spPr>
          <a:xfrm flipV="1">
            <a:off x="1731001" y="5736111"/>
            <a:ext cx="813816" cy="61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Strzałka w prawo 25"/>
          <p:cNvSpPr/>
          <p:nvPr/>
        </p:nvSpPr>
        <p:spPr>
          <a:xfrm>
            <a:off x="5266079" y="5984431"/>
            <a:ext cx="978408" cy="365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 rot="2527103" flipH="1">
            <a:off x="5083454" y="4406323"/>
            <a:ext cx="293359" cy="5870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 rot="19747039" flipH="1">
            <a:off x="1307784" y="4404418"/>
            <a:ext cx="293359" cy="5870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" name="Strzałka w dół 28"/>
          <p:cNvSpPr/>
          <p:nvPr/>
        </p:nvSpPr>
        <p:spPr>
          <a:xfrm flipH="1">
            <a:off x="3337977" y="4638171"/>
            <a:ext cx="242464" cy="3281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4234924" y="84391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/>
              <a:t>=</a:t>
            </a:r>
          </a:p>
        </p:txBody>
      </p:sp>
      <p:pic>
        <p:nvPicPr>
          <p:cNvPr id="25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007" y="48990"/>
            <a:ext cx="848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Zarządzanie produktem turystycznym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23721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7992" y="44624"/>
            <a:ext cx="7772400" cy="1512168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ok" pitchFamily="50" charset="-18"/>
              </a:rPr>
              <a:t>Zarządzanie produktem turystycznym</a:t>
            </a:r>
            <a:br>
              <a:rPr lang="pl-PL" sz="2800" dirty="0" smtClean="0">
                <a:latin typeface="Diavlo Book" pitchFamily="50" charset="-18"/>
              </a:rPr>
            </a:br>
            <a:r>
              <a:rPr lang="pl-PL" sz="2800" dirty="0">
                <a:latin typeface="Diavlo Book" pitchFamily="50" charset="-18"/>
              </a:rPr>
              <a:t/>
            </a:r>
            <a:br>
              <a:rPr lang="pl-PL" sz="2800" dirty="0">
                <a:latin typeface="Diavlo Book" pitchFamily="50" charset="-18"/>
              </a:rPr>
            </a:br>
            <a:r>
              <a:rPr lang="pl-PL" sz="2800" dirty="0" smtClean="0">
                <a:latin typeface="Diavlo Book" pitchFamily="50" charset="-18"/>
              </a:rPr>
              <a:t>2020 - ………………………..</a:t>
            </a:r>
            <a:endParaRPr lang="pl-PL" sz="2800" dirty="0">
              <a:latin typeface="Diavlo Book" pitchFamily="50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96774" y="2060848"/>
            <a:ext cx="8064896" cy="5040560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Determinanty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Produkt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turystyczny budujący lokalną markę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Przedsięwzięcia budujące markę turystyki aktywnej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Oddziaływanie ponadregionalne i krajowe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Odpowiedzialność za kompleksową ofertę turystyczną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Odpowiedzialność za jakość infrastruktury nie tylko przed mieszkańcami ale i turystami</a:t>
            </a:r>
          </a:p>
          <a:p>
            <a:endParaRPr lang="pl-PL" dirty="0"/>
          </a:p>
        </p:txBody>
      </p:sp>
      <p:pic>
        <p:nvPicPr>
          <p:cNvPr id="6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48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720080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ld"/>
              </a:rPr>
              <a:t>Zarządzanie produktem turystycznym</a:t>
            </a:r>
            <a:endParaRPr lang="pl-PL" sz="2800" dirty="0">
              <a:latin typeface="Diavlo Bold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604867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właściwe kierowanie marką i produktem;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FF0000"/>
                </a:solidFill>
                <a:latin typeface="Diavlo Bold"/>
              </a:rPr>
              <a:t>d</a:t>
            </a:r>
            <a:r>
              <a:rPr lang="pl-PL" sz="2200" dirty="0" smtClean="0">
                <a:solidFill>
                  <a:srgbClr val="FF0000"/>
                </a:solidFill>
                <a:latin typeface="Diavlo Bold"/>
              </a:rPr>
              <a:t>ziałania edukacyjne dotyczące potrzeby odpowiedzialności za produkt – zarządzający via użytkownicy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spójny przekaz;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tx1"/>
                </a:solidFill>
                <a:latin typeface="Diavlo Bold"/>
              </a:rPr>
              <a:t>z</a:t>
            </a: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większanie zasięgów prowadzonych działań promocyjnych;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tx1"/>
                </a:solidFill>
                <a:latin typeface="Diavlo Bold"/>
              </a:rPr>
              <a:t>o</a:t>
            </a: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bniżenie kosztów realizowanych projektów;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lepszy sposób na komercjalizację oferty (produkt obejmujący całe województwo, a nie tylko wybrane obszary);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możliwość konkurowania z innymi produktami krajowymi i zagranicznymi (np. Green </a:t>
            </a:r>
            <a:r>
              <a:rPr lang="pl-PL" sz="2200" dirty="0" err="1" smtClean="0">
                <a:solidFill>
                  <a:schemeClr val="tx1"/>
                </a:solidFill>
                <a:latin typeface="Diavlo Bold"/>
              </a:rPr>
              <a:t>Velo</a:t>
            </a: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monitoring rozwoju produktu, badanie preferencji turystów korzystających z oferty;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tx1"/>
                </a:solidFill>
                <a:latin typeface="Diavlo Bold"/>
              </a:rPr>
              <a:t>m</a:t>
            </a:r>
            <a:r>
              <a:rPr lang="pl-PL" sz="2200" dirty="0" smtClean="0">
                <a:solidFill>
                  <a:schemeClr val="tx1"/>
                </a:solidFill>
                <a:latin typeface="Diavlo Bold"/>
              </a:rPr>
              <a:t>ożliwość pozyskania inwestorów/finansowania zewnętrznego dla dalszego rozwoju produktu;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rgbClr val="FF0000"/>
                </a:solidFill>
                <a:latin typeface="Diavlo Bold"/>
              </a:rPr>
              <a:t>ś</a:t>
            </a:r>
            <a:r>
              <a:rPr lang="pl-PL" sz="2200" dirty="0" smtClean="0">
                <a:solidFill>
                  <a:srgbClr val="FF0000"/>
                </a:solidFill>
                <a:latin typeface="Diavlo Bold"/>
              </a:rPr>
              <a:t>wiadomość korzyści finansowych płynących z powstałego produktu w danym obszarze</a:t>
            </a:r>
          </a:p>
          <a:p>
            <a:pPr algn="l"/>
            <a:endParaRPr lang="pl-PL" sz="2200" dirty="0" smtClean="0">
              <a:solidFill>
                <a:schemeClr val="tx1"/>
              </a:solidFill>
              <a:latin typeface="Diavlo 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l-PL" sz="2200" dirty="0" smtClean="0">
              <a:solidFill>
                <a:schemeClr val="tx1"/>
              </a:solidFill>
              <a:latin typeface="Diavlo Bold"/>
            </a:endParaRPr>
          </a:p>
          <a:p>
            <a:pPr marL="342900" indent="-342900" algn="l">
              <a:buFontTx/>
              <a:buChar char="-"/>
            </a:pPr>
            <a:endParaRPr lang="pl-PL" sz="2000" dirty="0" smtClean="0">
              <a:solidFill>
                <a:schemeClr val="tx1"/>
              </a:solidFill>
              <a:latin typeface="Diavlo Bold"/>
            </a:endParaRPr>
          </a:p>
          <a:p>
            <a:endParaRPr lang="pl-PL" sz="2000" dirty="0" smtClean="0">
              <a:latin typeface="Diavlo Bold"/>
            </a:endParaRPr>
          </a:p>
          <a:p>
            <a:endParaRPr lang="pl-PL" sz="2000" dirty="0">
              <a:latin typeface="Diavlo Bold"/>
            </a:endParaRPr>
          </a:p>
        </p:txBody>
      </p:sp>
      <p:pic>
        <p:nvPicPr>
          <p:cNvPr id="4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62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71625"/>
            <a:ext cx="8229600" cy="198755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l-PL" altLang="pl-PL" sz="3200" i="1"/>
          </a:p>
        </p:txBody>
      </p:sp>
      <p:sp>
        <p:nvSpPr>
          <p:cNvPr id="29699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4868863"/>
            <a:ext cx="7632700" cy="792162"/>
          </a:xfrm>
        </p:spPr>
        <p:txBody>
          <a:bodyPr/>
          <a:lstStyle/>
          <a:p>
            <a:pPr marL="533400" indent="-533400" algn="ctr">
              <a:buFontTx/>
              <a:buNone/>
            </a:pPr>
            <a:endParaRPr lang="pl-PL" altLang="pl-PL" sz="2000"/>
          </a:p>
        </p:txBody>
      </p:sp>
      <p:pic>
        <p:nvPicPr>
          <p:cNvPr id="29700" name="Picture 4" descr="mapa bez obiekt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6213"/>
            <a:ext cx="9144000" cy="70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Ustkaeeee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487363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Łeba ma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0713"/>
            <a:ext cx="365125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Półwysep m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8050"/>
            <a:ext cx="487363" cy="32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Trójmiasto mał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4873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Kaszuby mał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492375"/>
            <a:ext cx="47625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Kaszuby mał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47625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zamek książąt pomorskich z ogrodami edmuntyny_MG_4590_512x768 - mał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3857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krzyzacy - mał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511175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gotyckie - mał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661025"/>
            <a:ext cx="40163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Str 15 (Kalwaria) J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550862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1" name="Picture 15" descr="pelplin - mał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323850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malbork - mał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762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3" name="Picture 17" descr="kulturowa - będomin mał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54610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 descr="kulturowa - trutnowy - mał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13100"/>
            <a:ext cx="474662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5" name="Picture 19" descr="Hel  - mał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41438"/>
            <a:ext cx="33496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6" name="Picture 20" descr="Stilo mał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3"/>
            <a:ext cx="346075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Szlak Bursztynowy - 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92375"/>
            <a:ext cx="525462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8" name="Picture 22" descr="Str 5 (Jarmark + FETA) 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525463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19" name="Picture 23" descr="bursztyn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08275"/>
            <a:ext cx="368300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0" name="Picture 24" descr="kwidzyn - mał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16563"/>
            <a:ext cx="46672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1" name="Picture 25" descr="Zabytki Hydro B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36838"/>
            <a:ext cx="525463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2" name="Picture 26" descr="Zabytki Hydro 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511175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3" name="Picture 27" descr="Str 16 (Lębork) LOT Ziemia Lęborska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3333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4" name="Picture 28" descr="Kluki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4318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5" name="Picture 29" descr="salin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62025"/>
            <a:ext cx="45878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6" name="Picture 30" descr="Kołczygłowy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97200"/>
            <a:ext cx="506413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7" name="Picture 31" descr="Drewniany kościół w Starznie gm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65625"/>
            <a:ext cx="576262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8" name="Picture 32" descr="Muzeum Żułąwski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509588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29" name="Picture 33" descr="Ołtarz Papieski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205038"/>
            <a:ext cx="354012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0" name="Picture 34" descr="(Str 21) Windsurfing - Take Off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511175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1" name="Picture 35" descr="Akapit 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284538"/>
            <a:ext cx="504825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2" name="Picture 36" descr="Akapit 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76262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3" name="Picture 37" descr="Str 21 (Kajaki) A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33825"/>
            <a:ext cx="53975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4" name="Picture 38" descr="Str 21 (Żeglarstwo) A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490538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5" name="Picture 39" descr="Str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504825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6" name="Picture 40" descr="wodn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60575"/>
            <a:ext cx="471487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7" name="Picture 41" descr="wodna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554038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8" name="Picture 42" descr="IMG_5340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49212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39" name="Picture 43" descr="P8150134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377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0" name="Picture 44" descr="DSC_0472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3524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1" name="Picture 45" descr="Str 23 (Turystyka Ekstremalna2) Kolibki Adventure Park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55245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2" name="Picture 46" descr="Str 23 (Turystyka Ekstremalna1) Kolibki Adventure Park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595313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3" name="Picture 47" descr="3Radunia_miedzy_EWStraszyn_EWPredzieszy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1525"/>
            <a:ext cx="57626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4" name="Picture 48" descr="8Radunia_splyw_kajakowy_Straszyn_PruszczGdanski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550862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5" name="Picture 49" descr="Poraj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334962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6" name="Picture 50" descr="1b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527050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7" name="Picture 51" descr="DSC_0090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16563"/>
            <a:ext cx="614362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8" name="Picture 52" descr="P1020521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576262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49" name="Picture 53" descr="P9227822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504825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0" name="Picture 54" descr="Str 22 (Golf) Postołowo Golf Club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54927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1" name="Picture 55" descr="str 1 W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503237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2" name="Picture 56" descr="P9227829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5588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3" name="Picture 57" descr="Kaszuby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781300"/>
            <a:ext cx="18891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4" name="Picture 58" descr="Krynica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16113"/>
            <a:ext cx="2628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5" name="Picture 59" descr="Łeba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17287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6" name="Picture 60" descr="Półwysep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242888"/>
            <a:ext cx="2736850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7" name="Picture 61" descr="Trójmiasto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44675"/>
            <a:ext cx="251936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8" name="Picture 62" descr="Ustka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2268538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59" name="Picture 63" descr="bursztyn 2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341438"/>
            <a:ext cx="17272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0" name="Picture 64" descr="malbork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3203575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1" name="Picture 65" descr="LL92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654550"/>
            <a:ext cx="1747838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2" name="Picture 66" descr="fot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021263"/>
            <a:ext cx="2447925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3" name="Picture 67" descr="Latarnie2 B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-242888"/>
            <a:ext cx="1719262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4" name="Picture 68" descr="Zabytki Hydro A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903538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5" name="Picture 69" descr="Ustka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458788"/>
            <a:ext cx="1547813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6" name="Picture 70" descr="Szlak Bursztynowy - B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36613"/>
            <a:ext cx="3248025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7" name="Picture 71" descr="Zabytki Hydro B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30337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8" name="Picture 72" descr="kulturowa - bytów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563813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69" name="Picture 73" descr="2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68638"/>
            <a:ext cx="603250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0" name="Picture 74" descr="zamek książąt pomorskich z ogrodami edmuntyny_MG_4590_512x768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1928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1" name="Picture 75" descr="2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3270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2" name="Picture 76" descr="kulturowa - będomin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05263"/>
            <a:ext cx="2762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3" name="Picture 77" descr="motyle nowe małe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0713"/>
            <a:ext cx="473075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4" name="Picture 78" descr="motyle nowe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171450"/>
            <a:ext cx="3106738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5" name="Picture 79" descr="Str 5 (Jarmark + FETA) A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122613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6" name="Picture 80" descr="P7124683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92375"/>
            <a:ext cx="2843212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7" name="Picture 81" descr="Jar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78338"/>
            <a:ext cx="2160588" cy="23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8" name="Picture 82" descr="Drewniany kościół w Starznie gm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30588"/>
            <a:ext cx="2987675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79" name="Picture 83" descr="str 1 W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273685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0" name="Picture 84" descr="P1020521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89475"/>
            <a:ext cx="2890837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1" name="Picture 85" descr="P9227822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2933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2" name="Picture 86" descr="1b"/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268763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3" name="Picture 87" descr="Str 23 (Turystyka Ekstremalna1) Kolibki Adventure Park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4" name="Picture 88" descr="Str 23 (Turystyka Ekstremalna2) Kolibki Adventure Park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41663"/>
            <a:ext cx="2998787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5" name="Picture 89" descr="Str 22 (Golf) Postołowo Golf Club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3089275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6" name="Picture 90" descr="B411384JB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492375"/>
            <a:ext cx="30067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7" name="Picture 91" descr="P8150134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976438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8" name="Picture 92" descr="(Str 21) Windsurfing - Take Off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3138488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9" name="Picture 93" descr="wodna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447925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0" name="Picture 94" descr="DSC_0472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08050"/>
            <a:ext cx="194151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1" name="Picture 95" descr="Akapit 1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987675" cy="22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2" name="Picture 96" descr="Str"/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9363"/>
            <a:ext cx="3024187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3" name="Picture 97" descr="Str 21 (Kajaki) A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3154362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4" name="Picture 98" descr="Str 21 (Żeglarstwo) A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868612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5" name="Picture 99" descr="IMG_5340"/>
          <p:cNvPicPr>
            <a:picLocks noChangeAspect="1" noChangeArrowheads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6" name="Picture 100" descr="DSC_1033"/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2766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7" name="Picture 101" descr="P5017101"/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1893887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873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9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9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9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2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29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29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29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9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9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9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9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2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2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29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29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29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9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29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29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29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29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29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29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102" r="1140" b="5095"/>
          <a:stretch>
            <a:fillRect/>
          </a:stretch>
        </p:blipFill>
        <p:spPr bwMode="auto">
          <a:xfrm>
            <a:off x="683568" y="880942"/>
            <a:ext cx="8045318" cy="571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6" descr="POMORSKIE_nowe_propzycje_01.12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2050"/>
          <a:stretch>
            <a:fillRect/>
          </a:stretch>
        </p:blipFill>
        <p:spPr bwMode="auto">
          <a:xfrm>
            <a:off x="7740352" y="48989"/>
            <a:ext cx="1320909" cy="6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32736" y="48989"/>
            <a:ext cx="368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Diavlo Bold"/>
              </a:rPr>
              <a:t>www.pomorskie.travel</a:t>
            </a:r>
            <a:endParaRPr lang="pl-PL" sz="2800" dirty="0">
              <a:latin typeface="Diavlo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6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7840" r="1666" b="4306"/>
          <a:stretch>
            <a:fillRect/>
          </a:stretch>
        </p:blipFill>
        <p:spPr bwMode="auto">
          <a:xfrm>
            <a:off x="611560" y="764704"/>
            <a:ext cx="8093084" cy="57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6" descr="POMORSKIE_nowe_propzycje_01.12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2050"/>
          <a:stretch>
            <a:fillRect/>
          </a:stretch>
        </p:blipFill>
        <p:spPr bwMode="auto">
          <a:xfrm>
            <a:off x="7740352" y="48989"/>
            <a:ext cx="1320909" cy="6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11560" y="125216"/>
            <a:ext cx="3683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>
                <a:latin typeface="Diavlo Book"/>
              </a:rPr>
              <a:t>www.pomorskie.travel</a:t>
            </a:r>
          </a:p>
        </p:txBody>
      </p:sp>
    </p:spTree>
    <p:extLst>
      <p:ext uri="{BB962C8B-B14F-4D97-AF65-F5344CB8AC3E}">
        <p14:creationId xmlns:p14="http://schemas.microsoft.com/office/powerpoint/2010/main" xmlns="" val="36873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www.</a:t>
            </a: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2050"/>
          <a:stretch>
            <a:fillRect/>
          </a:stretch>
        </p:blipFill>
        <p:spPr bwMode="auto">
          <a:xfrm>
            <a:off x="7740352" y="48989"/>
            <a:ext cx="1320909" cy="6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67544" y="6505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Diavlo Book"/>
              </a:rPr>
              <a:t>www.pomorskie.travel</a:t>
            </a:r>
            <a:endParaRPr lang="pl-PL" sz="2800" dirty="0">
              <a:latin typeface="Diavlo Boo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7102" r="1572" b="4400"/>
          <a:stretch>
            <a:fillRect/>
          </a:stretch>
        </p:blipFill>
        <p:spPr bwMode="auto">
          <a:xfrm>
            <a:off x="467544" y="925443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0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iavlo Book" pitchFamily="50" charset="-18"/>
              </a:rPr>
              <a:t>Wodna Fiesta </a:t>
            </a:r>
            <a:r>
              <a:rPr lang="pl-PL" sz="2800" dirty="0" smtClean="0">
                <a:latin typeface="Diavlo Book" pitchFamily="50" charset="-18"/>
              </a:rPr>
              <a:t>– idea, która łączy </a:t>
            </a:r>
            <a:endParaRPr lang="pl-PL" sz="2800" dirty="0">
              <a:latin typeface="Diavlo Book" pitchFamily="50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423317"/>
            <a:ext cx="4244280" cy="459797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Promocja lokalna i ogólnopolska szlaków wodnych i rowerowych 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Z kajaka na rower, z roweru na jacht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Wspólna promocja pomorskich szlaków wodnych i tras rowerowych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Oferta dla każdego mieszkańca województwa pomorskiego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Aktywnie na lądzie                         i wodzie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Potencjał!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endParaRPr lang="pl-PL" dirty="0"/>
          </a:p>
        </p:txBody>
      </p:sp>
      <p:pic>
        <p:nvPicPr>
          <p:cNvPr id="5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2050"/>
          <a:stretch>
            <a:fillRect/>
          </a:stretch>
        </p:blipFill>
        <p:spPr bwMode="auto">
          <a:xfrm>
            <a:off x="7740352" y="48989"/>
            <a:ext cx="1320909" cy="6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92616"/>
            <a:ext cx="3510136" cy="233917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89823"/>
            <a:ext cx="3510136" cy="233917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20876"/>
            <a:ext cx="864096" cy="5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3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ok" pitchFamily="50" charset="-18"/>
              </a:rPr>
              <a:t>Inne propozycje? </a:t>
            </a:r>
            <a:r>
              <a:rPr lang="pl-PL" sz="2800" dirty="0">
                <a:latin typeface="Diavlo Book" pitchFamily="50" charset="-18"/>
              </a:rPr>
              <a:t> </a:t>
            </a:r>
            <a:r>
              <a:rPr lang="pl-PL" sz="2800" dirty="0" smtClean="0">
                <a:latin typeface="Diavlo Book" pitchFamily="50" charset="-18"/>
              </a:rPr>
              <a:t>Współpraca</a:t>
            </a:r>
            <a:endParaRPr lang="pl-PL" sz="2800" dirty="0">
              <a:latin typeface="Diavlo Book" pitchFamily="50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43606" cy="4525963"/>
          </a:xfrm>
        </p:spPr>
        <p:txBody>
          <a:bodyPr/>
          <a:lstStyle/>
          <a:p>
            <a:pPr marL="1257300" indent="-1257300">
              <a:buFont typeface="Wingdings" panose="05000000000000000000" pitchFamily="2" charset="2"/>
              <a:buChar char="ü"/>
            </a:pPr>
            <a:r>
              <a:rPr lang="pl-PL" dirty="0" smtClean="0">
                <a:hlinkClick r:id="rId2"/>
              </a:rPr>
              <a:t>www.sailing.pl</a:t>
            </a:r>
            <a:r>
              <a:rPr lang="pl-PL" dirty="0" smtClean="0"/>
              <a:t> </a:t>
            </a:r>
          </a:p>
          <a:p>
            <a:pPr marL="1257300" indent="-1257300">
              <a:buFont typeface="Wingdings" panose="05000000000000000000" pitchFamily="2" charset="2"/>
              <a:buChar char="ü"/>
            </a:pPr>
            <a:r>
              <a:rPr lang="pl-PL" dirty="0" smtClean="0">
                <a:hlinkClick r:id="rId3"/>
              </a:rPr>
              <a:t>www.wodnafiesta.pl</a:t>
            </a:r>
            <a:endParaRPr lang="pl-PL" dirty="0" smtClean="0"/>
          </a:p>
          <a:p>
            <a:pPr marL="1257300" indent="-1257300">
              <a:buFont typeface="Wingdings" panose="05000000000000000000" pitchFamily="2" charset="2"/>
              <a:buChar char="ü"/>
            </a:pPr>
            <a:r>
              <a:rPr lang="pl-PL" dirty="0" smtClean="0">
                <a:hlinkClick r:id="rId4"/>
              </a:rPr>
              <a:t>www.e-kajaki.pl</a:t>
            </a:r>
            <a:endParaRPr lang="pl-PL" dirty="0" smtClean="0"/>
          </a:p>
          <a:p>
            <a:pPr marL="1257300" indent="-1257300">
              <a:buFont typeface="Wingdings" panose="05000000000000000000" pitchFamily="2" charset="2"/>
              <a:buChar char="ü"/>
            </a:pPr>
            <a:r>
              <a:rPr lang="pl-PL" dirty="0" smtClean="0">
                <a:hlinkClick r:id="rId5"/>
              </a:rPr>
              <a:t>www.kajak.org.pl</a:t>
            </a:r>
            <a:endParaRPr lang="pl-PL" dirty="0" smtClean="0"/>
          </a:p>
          <a:p>
            <a:pPr marL="1257300" indent="-1257300">
              <a:buFont typeface="Wingdings" panose="05000000000000000000" pitchFamily="2" charset="2"/>
              <a:buChar char="ü"/>
            </a:pPr>
            <a:r>
              <a:rPr lang="pl-PL" dirty="0" smtClean="0">
                <a:hlinkClick r:id="rId6"/>
              </a:rPr>
              <a:t>www.rowertour.pl</a:t>
            </a:r>
            <a:endParaRPr lang="pl-PL" dirty="0" smtClean="0"/>
          </a:p>
          <a:p>
            <a:pPr marL="1257300" indent="-1257300">
              <a:buFont typeface="Wingdings" panose="05000000000000000000" pitchFamily="2" charset="2"/>
              <a:buChar char="ü"/>
            </a:pPr>
            <a:r>
              <a:rPr lang="pl-PL" dirty="0" smtClean="0">
                <a:hlinkClick r:id="rId7"/>
              </a:rPr>
              <a:t>www.bikeboard.pl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6" descr="POMORSKIE_nowe_propzycje_01.12.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2050"/>
          <a:stretch>
            <a:fillRect/>
          </a:stretch>
        </p:blipFill>
        <p:spPr bwMode="auto">
          <a:xfrm>
            <a:off x="7740352" y="48989"/>
            <a:ext cx="1320909" cy="6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71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3816424"/>
          </a:xfrm>
        </p:spPr>
        <p:txBody>
          <a:bodyPr>
            <a:normAutofit fontScale="90000"/>
          </a:bodyPr>
          <a:lstStyle/>
          <a:p>
            <a:r>
              <a:rPr lang="pl-PL" sz="4000" i="1" dirty="0" smtClean="0">
                <a:latin typeface="Diavlo Book"/>
              </a:rPr>
              <a:t>Dziękuję Państwu za uwagę !</a:t>
            </a:r>
            <a:br>
              <a:rPr lang="pl-PL" sz="4000" i="1" dirty="0" smtClean="0">
                <a:latin typeface="Diavlo Book"/>
              </a:rPr>
            </a:br>
            <a:r>
              <a:rPr lang="pl-PL" sz="4000" i="1" dirty="0">
                <a:latin typeface="Diavlo Book"/>
              </a:rPr>
              <a:t/>
            </a:r>
            <a:br>
              <a:rPr lang="pl-PL" sz="4000" i="1" dirty="0">
                <a:latin typeface="Diavlo Book"/>
              </a:rPr>
            </a:br>
            <a:r>
              <a:rPr lang="pl-PL" sz="2800" i="1" dirty="0" smtClean="0">
                <a:latin typeface="Diavlo Book"/>
              </a:rPr>
              <a:t>Wszelkie pytania proszę kierować na adres mail </a:t>
            </a:r>
            <a:r>
              <a:rPr lang="pl-PL" sz="2800" i="1" dirty="0" smtClean="0">
                <a:latin typeface="Diavlo Book"/>
                <a:hlinkClick r:id="rId3"/>
              </a:rPr>
              <a:t>rowery@pomorskie.eu</a:t>
            </a:r>
            <a:r>
              <a:rPr lang="pl-PL" sz="2800" i="1" dirty="0" smtClean="0">
                <a:latin typeface="Diavlo Book"/>
              </a:rPr>
              <a:t/>
            </a:r>
            <a:br>
              <a:rPr lang="pl-PL" sz="2800" i="1" dirty="0" smtClean="0">
                <a:latin typeface="Diavlo Book"/>
              </a:rPr>
            </a:br>
            <a:r>
              <a:rPr lang="pl-PL" sz="2800" i="1" dirty="0" smtClean="0">
                <a:latin typeface="Diavlo Book"/>
              </a:rPr>
              <a:t>hasło  </a:t>
            </a:r>
            <a:br>
              <a:rPr lang="pl-PL" sz="2800" i="1" dirty="0" smtClean="0">
                <a:latin typeface="Diavlo Book"/>
              </a:rPr>
            </a:br>
            <a:r>
              <a:rPr lang="pl-PL" sz="2800" i="1" dirty="0" smtClean="0">
                <a:latin typeface="Diavlo Book"/>
              </a:rPr>
              <a:t>„Promocja”</a:t>
            </a:r>
            <a:br>
              <a:rPr lang="pl-PL" sz="2800" i="1" dirty="0" smtClean="0">
                <a:latin typeface="Diavlo Book"/>
              </a:rPr>
            </a:br>
            <a:r>
              <a:rPr lang="pl-PL" sz="2800" i="1" dirty="0">
                <a:latin typeface="Diavlo Book"/>
              </a:rPr>
              <a:t/>
            </a:r>
            <a:br>
              <a:rPr lang="pl-PL" sz="2800" i="1" dirty="0">
                <a:latin typeface="Diavlo Book"/>
              </a:rPr>
            </a:br>
            <a:r>
              <a:rPr lang="pl-PL" sz="2800" i="1" dirty="0" smtClean="0">
                <a:latin typeface="Diavlo Book"/>
              </a:rPr>
              <a:t/>
            </a:r>
            <a:br>
              <a:rPr lang="pl-PL" sz="2800" i="1" dirty="0" smtClean="0">
                <a:latin typeface="Diavlo Book"/>
              </a:rPr>
            </a:br>
            <a:endParaRPr lang="pl-PL" sz="2800" i="1" dirty="0">
              <a:latin typeface="Diavlo Book"/>
            </a:endParaRPr>
          </a:p>
        </p:txBody>
      </p:sp>
      <p:pic>
        <p:nvPicPr>
          <p:cNvPr id="4" name="Picture 2" descr="H:\LOGA\Pomorsk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710" y="5301208"/>
            <a:ext cx="3019450" cy="1004619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99900" y="2120900"/>
          <a:ext cx="1211263" cy="465138"/>
        </p:xfrm>
        <a:graphic>
          <a:graphicData uri="http://schemas.openxmlformats.org/presentationml/2006/ole">
            <p:oleObj spid="_x0000_s1060" name="Obiekt powłoki pakowarki" showAsIcon="1" r:id="rId5" imgW="1219200" imgH="461554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09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7992" y="116631"/>
            <a:ext cx="7772400" cy="792089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ok" pitchFamily="50" charset="-18"/>
              </a:rPr>
              <a:t>Działania marketingowe </a:t>
            </a:r>
            <a:endParaRPr lang="pl-PL" sz="2800" dirty="0">
              <a:latin typeface="Diavlo Book" pitchFamily="50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05264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I      Kampania wizerunkowa</a:t>
            </a:r>
          </a:p>
          <a:p>
            <a:pPr marL="441325"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Budowa wizerunku regionu – Pomorskie jako </a:t>
            </a:r>
            <a:r>
              <a:rPr lang="pl-PL" sz="1800" dirty="0" smtClean="0">
                <a:solidFill>
                  <a:srgbClr val="FF0000"/>
                </a:solidFill>
                <a:latin typeface="Diavlo Bold"/>
              </a:rPr>
              <a:t>destynacja turystyki aktywnej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,  lądowej, wodnej</a:t>
            </a:r>
          </a:p>
          <a:p>
            <a:pPr algn="l">
              <a:tabLst>
                <a:tab pos="441325" algn="l"/>
              </a:tabLst>
            </a:pP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Marka Pomorskie – wyróżniająca się na tle innych regionów</a:t>
            </a:r>
          </a:p>
          <a:p>
            <a:pPr algn="l"/>
            <a:endParaRPr lang="pl-PL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2016-2018 – działania na rzecz turystyki rowerowej, kajakowej, żeglarskiej</a:t>
            </a:r>
          </a:p>
          <a:p>
            <a:pPr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                      Budżet SWP 3 x 600.000 PLN = 1.800.000 PLN</a:t>
            </a:r>
            <a:endParaRPr lang="pl-PL" sz="1800" dirty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algn="l"/>
            <a:endParaRPr lang="pl-PL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algn="l"/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II      Kampania produktowa</a:t>
            </a:r>
          </a:p>
          <a:p>
            <a:pPr marL="536575"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Przedsięwzięcia strategiczne</a:t>
            </a:r>
          </a:p>
          <a:p>
            <a:pPr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 2017-2020 – działania na rzecz 3 przedsięwzięć promujące konkretną ofertę </a:t>
            </a:r>
          </a:p>
          <a:p>
            <a:pPr algn="l"/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                     Budżet partnerów 3 przedsięwzięć strategicznych – </a:t>
            </a:r>
          </a:p>
          <a:p>
            <a:pPr algn="l"/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	 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       PTR -1,5 mln, PSK- 2,7mln PLN ; PZZG - 1,2 mln  PLN</a:t>
            </a:r>
          </a:p>
          <a:p>
            <a:pPr algn="l"/>
            <a:endParaRPr lang="pl-PL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algn="l"/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III     Zarządzanie produktem turystycznym</a:t>
            </a:r>
          </a:p>
          <a:p>
            <a:pPr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2020 - ………………….</a:t>
            </a:r>
          </a:p>
          <a:p>
            <a:pPr algn="l"/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Działania utrzymaniowe</a:t>
            </a:r>
          </a:p>
          <a:p>
            <a:pPr algn="l"/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Działania promocyjne </a:t>
            </a:r>
          </a:p>
          <a:p>
            <a:pPr algn="l"/>
            <a:r>
              <a:rPr lang="pl-PL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Budżet </a:t>
            </a:r>
            <a:r>
              <a:rPr lang="pl-PL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jst</a:t>
            </a:r>
            <a:r>
              <a:rPr lang="pl-PL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. = partnerów     </a:t>
            </a:r>
          </a:p>
        </p:txBody>
      </p:sp>
      <p:pic>
        <p:nvPicPr>
          <p:cNvPr id="4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2050"/>
          <a:stretch>
            <a:fillRect/>
          </a:stretch>
        </p:blipFill>
        <p:spPr bwMode="auto">
          <a:xfrm>
            <a:off x="7380312" y="1612852"/>
            <a:ext cx="140771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15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FF0000"/>
                </a:solidFill>
                <a:latin typeface="Diavlo Book" pitchFamily="50" charset="-18"/>
              </a:rPr>
              <a:t>Turystyka rowerowa</a:t>
            </a:r>
          </a:p>
          <a:p>
            <a:pPr>
              <a:buNone/>
            </a:pPr>
            <a:endParaRPr lang="pl-PL" sz="2000" dirty="0" smtClean="0">
              <a:solidFill>
                <a:srgbClr val="FF0000"/>
              </a:solidFill>
              <a:latin typeface="Diavlo Book" pitchFamily="50" charset="-18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Diavlo Book" pitchFamily="50" charset="-18"/>
              </a:rPr>
              <a:t>Wydawnictwa</a:t>
            </a:r>
          </a:p>
          <a:p>
            <a:pPr marL="0" indent="0">
              <a:buNone/>
            </a:pPr>
            <a:r>
              <a:rPr lang="pl-PL" sz="1600" dirty="0" smtClean="0">
                <a:latin typeface="Diavlo Book" pitchFamily="50" charset="-18"/>
              </a:rPr>
              <a:t>       Mapa „zrywka” z najciekawszymi trasami i szlakami rowerowymi w województwie</a:t>
            </a:r>
          </a:p>
          <a:p>
            <a:pPr marL="0" indent="0">
              <a:buNone/>
            </a:pPr>
            <a:r>
              <a:rPr lang="pl-PL" sz="1600" dirty="0" smtClean="0">
                <a:latin typeface="Diavlo Book" pitchFamily="50" charset="-18"/>
              </a:rPr>
              <a:t>      „Rowerowe Inspiracje” - Przewodnik po pomorskich trasach i szlakach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Diavlo Book" pitchFamily="50" charset="-18"/>
              </a:rPr>
              <a:t>Rowerowe gadżety i akcesoria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Diavlo Book" pitchFamily="50" charset="-18"/>
              </a:rPr>
              <a:t>Patronat nad lokalnymi, turystycznymi rajdami rowerowymi</a:t>
            </a:r>
          </a:p>
          <a:p>
            <a:pPr lvl="1"/>
            <a:r>
              <a:rPr lang="pl-PL" sz="1600" dirty="0" smtClean="0">
                <a:latin typeface="Diavlo Book" pitchFamily="50" charset="-18"/>
              </a:rPr>
              <a:t>LOT Kociewie – Rajd Kociewsko-Borowiacki, Rajd Powiślańsko - Kociewski</a:t>
            </a:r>
          </a:p>
          <a:p>
            <a:pPr lvl="1"/>
            <a:r>
              <a:rPr lang="pl-PL" sz="1600" dirty="0" smtClean="0">
                <a:latin typeface="Diavlo Book" pitchFamily="50" charset="-18"/>
              </a:rPr>
              <a:t>LOT Ustka – Rajd Sterowców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Diavlo Book" pitchFamily="50" charset="-18"/>
              </a:rPr>
              <a:t>Sesja zdjęciowa – Rowerem szlakami Województwa Pomorskiego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Diavlo Book" pitchFamily="50" charset="-18"/>
              </a:rPr>
              <a:t>Opracowanie </a:t>
            </a:r>
            <a:r>
              <a:rPr lang="pl-PL" sz="2000" dirty="0">
                <a:latin typeface="Diavlo Book" pitchFamily="50" charset="-18"/>
              </a:rPr>
              <a:t>koncepcji Zarządzania i promocji Pomorskimi Trasami Rowerowymi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Diavlo Book" pitchFamily="50" charset="-18"/>
              </a:rPr>
              <a:t>Przygotowanie projektu cyklu wydawniczego rowerowych map turystycznych ze szczególnym akcentem na pomorskie szlaki i trasy rowerowe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>
                <a:latin typeface="Diavlo Book" pitchFamily="50" charset="-18"/>
              </a:rPr>
              <a:t>Przygotowanie we współpracy z PROT profilu społecznościowego promującego Pomorskie Trasy Rowerowe</a:t>
            </a:r>
          </a:p>
          <a:p>
            <a:pPr lvl="1"/>
            <a:endParaRPr lang="pl-PL" sz="1600" dirty="0" smtClean="0">
              <a:latin typeface="Diavlo Book" pitchFamily="50" charset="-18"/>
            </a:endParaRPr>
          </a:p>
          <a:p>
            <a:pPr lvl="1"/>
            <a:endParaRPr lang="pl-PL" sz="1600" dirty="0" smtClean="0">
              <a:latin typeface="Diavlo Book" pitchFamily="50" charset="-18"/>
            </a:endParaRPr>
          </a:p>
          <a:p>
            <a:pPr>
              <a:buNone/>
            </a:pPr>
            <a:endParaRPr lang="pl-PL" sz="2000" dirty="0" smtClean="0">
              <a:latin typeface="Diavlo Book" pitchFamily="50" charset="-18"/>
            </a:endParaRPr>
          </a:p>
          <a:p>
            <a:pPr>
              <a:buNone/>
            </a:pPr>
            <a:endParaRPr lang="pl-PL" sz="2000" dirty="0">
              <a:latin typeface="Diavlo Book" pitchFamily="50" charset="-18"/>
            </a:endParaRPr>
          </a:p>
        </p:txBody>
      </p:sp>
      <p:pic>
        <p:nvPicPr>
          <p:cNvPr id="8" name="Picture 3" descr="H:\LOGA\POMORSKIE kołem sie kreci\Pomorskie kołem sie kreci - k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041" y="836712"/>
            <a:ext cx="2050116" cy="692698"/>
          </a:xfrm>
          <a:prstGeom prst="rect">
            <a:avLst/>
          </a:prstGeom>
          <a:noFill/>
        </p:spPr>
      </p:pic>
      <p:pic>
        <p:nvPicPr>
          <p:cNvPr id="9" name="Obraz 6" descr="POMORSKIE_nowe_propzycje_01.12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374848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iavlo Book" pitchFamily="50" charset="-18"/>
                <a:ea typeface="+mj-ea"/>
                <a:cs typeface="+mj-cs"/>
              </a:rPr>
              <a:t>Kampania wizerunkowa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iavlo Book" pitchFamily="50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1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623" y="4899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ok" pitchFamily="50" charset="-18"/>
              </a:rPr>
              <a:t>Kampania wizerunkowa</a:t>
            </a:r>
            <a:endParaRPr lang="pl-PL" sz="2800" dirty="0">
              <a:latin typeface="Diavlo Book" pitchFamily="50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408712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endParaRPr lang="pl-PL" sz="2000" dirty="0" smtClean="0">
              <a:solidFill>
                <a:srgbClr val="FF0000"/>
              </a:solidFill>
              <a:latin typeface="Diavlo Book" pitchFamily="50" charset="-18"/>
            </a:endParaRPr>
          </a:p>
          <a:p>
            <a:pPr marL="0" lvl="1" indent="0">
              <a:buNone/>
            </a:pPr>
            <a:r>
              <a:rPr lang="pl-PL" sz="2400" dirty="0" smtClean="0">
                <a:solidFill>
                  <a:srgbClr val="FF0000"/>
                </a:solidFill>
                <a:latin typeface="Diavlo Book" pitchFamily="50" charset="-18"/>
              </a:rPr>
              <a:t>Turystyka kajakowa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Zdjęcia wizerunkowe</a:t>
            </a:r>
            <a:endParaRPr lang="pl-PL" sz="2400" dirty="0">
              <a:latin typeface="Diavlo Book" pitchFamily="50" charset="-18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Diavlo Book" pitchFamily="50" charset="-18"/>
              </a:rPr>
              <a:t>Kajakowe gadżety </a:t>
            </a:r>
            <a:r>
              <a:rPr lang="pl-PL" sz="2400" dirty="0" smtClean="0">
                <a:latin typeface="Diavlo Book" pitchFamily="50" charset="-18"/>
              </a:rPr>
              <a:t>promocyjne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Udział w branżowych targach turystycznych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Opracowanie i dystrybucja wydawnictw i materiałów informacyjnych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Organizacja spływów kajakowych – „</a:t>
            </a:r>
            <a:r>
              <a:rPr lang="pl-PL" sz="2400" dirty="0" err="1" smtClean="0">
                <a:latin typeface="Diavlo Book" pitchFamily="50" charset="-18"/>
              </a:rPr>
              <a:t>Hydroaktywni</a:t>
            </a:r>
            <a:r>
              <a:rPr lang="pl-PL" sz="2400" dirty="0" smtClean="0">
                <a:latin typeface="Diavlo Book" pitchFamily="50" charset="-18"/>
              </a:rPr>
              <a:t> 2016” ,</a:t>
            </a:r>
          </a:p>
          <a:p>
            <a:pPr marL="0" lvl="1" indent="0">
              <a:buNone/>
            </a:pPr>
            <a:endParaRPr lang="pl-PL" sz="2400" dirty="0" smtClean="0">
              <a:latin typeface="Diavlo Book" pitchFamily="50" charset="-18"/>
            </a:endParaRPr>
          </a:p>
          <a:p>
            <a:pPr marL="0" lvl="1" indent="0">
              <a:buNone/>
            </a:pPr>
            <a:r>
              <a:rPr lang="pl-PL" sz="2400" dirty="0" smtClean="0">
                <a:solidFill>
                  <a:srgbClr val="FF0000"/>
                </a:solidFill>
                <a:latin typeface="Diavlo Book" pitchFamily="50" charset="-18"/>
              </a:rPr>
              <a:t>Turystyka żeglarska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Żeglarskie gadżety promocyjne</a:t>
            </a:r>
            <a:endParaRPr lang="pl-PL" sz="2400" dirty="0" smtClean="0"/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Udział w branżowych targach turystycznych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Opracowanie i dystrybucja wydawnictw i materiałów informacyjnych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Spot promocyjny – opracowanie i emisja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Regaty  żeglarskie „O </a:t>
            </a:r>
            <a:r>
              <a:rPr lang="pl-PL" sz="2400" dirty="0" smtClean="0">
                <a:latin typeface="Diavlo Book" pitchFamily="50" charset="-18"/>
              </a:rPr>
              <a:t>Puchar </a:t>
            </a:r>
            <a:r>
              <a:rPr lang="pl-PL" sz="2400" dirty="0" smtClean="0">
                <a:latin typeface="Diavlo Book" pitchFamily="50" charset="-18"/>
              </a:rPr>
              <a:t>T</a:t>
            </a:r>
            <a:r>
              <a:rPr lang="pl-PL" sz="2400" dirty="0" smtClean="0">
                <a:latin typeface="Diavlo Book" pitchFamily="50" charset="-18"/>
              </a:rPr>
              <a:t>rzech </a:t>
            </a:r>
            <a:r>
              <a:rPr lang="pl-PL" sz="2400" dirty="0" smtClean="0">
                <a:latin typeface="Diavlo Book" pitchFamily="50" charset="-18"/>
              </a:rPr>
              <a:t>M</a:t>
            </a:r>
            <a:r>
              <a:rPr lang="pl-PL" sz="2400" dirty="0" smtClean="0">
                <a:latin typeface="Diavlo Book" pitchFamily="50" charset="-18"/>
              </a:rPr>
              <a:t>arszałków</a:t>
            </a:r>
            <a:r>
              <a:rPr lang="pl-PL" sz="2400" dirty="0" smtClean="0">
                <a:latin typeface="Diavlo Book" pitchFamily="50" charset="-18"/>
              </a:rPr>
              <a:t>”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Wodna Fiesta - rozpoczęcie pomorskiego sezonu żeglarskiego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Rok </a:t>
            </a:r>
            <a:r>
              <a:rPr lang="pl-PL" sz="2400" dirty="0">
                <a:latin typeface="Diavlo Book" pitchFamily="50" charset="-18"/>
              </a:rPr>
              <a:t>W</a:t>
            </a:r>
            <a:r>
              <a:rPr lang="pl-PL" sz="2400" dirty="0" smtClean="0">
                <a:latin typeface="Diavlo Book" pitchFamily="50" charset="-18"/>
              </a:rPr>
              <a:t>isły 2017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Diavlo Book" pitchFamily="50" charset="-18"/>
              </a:rPr>
              <a:t>Prowadzenie portalu </a:t>
            </a:r>
            <a:r>
              <a:rPr lang="pl-PL" sz="2400" dirty="0" err="1" smtClean="0">
                <a:latin typeface="Diavlo Book" pitchFamily="50" charset="-18"/>
                <a:hlinkClick r:id="rId2"/>
              </a:rPr>
              <a:t>www.petla-zulawska.pl</a:t>
            </a:r>
            <a:endParaRPr lang="pl-PL" sz="2400" dirty="0" smtClean="0">
              <a:latin typeface="Diavlo Book" pitchFamily="50" charset="-18"/>
            </a:endParaRPr>
          </a:p>
          <a:p>
            <a:pPr marL="0" lvl="1" indent="0">
              <a:buNone/>
            </a:pPr>
            <a:endParaRPr lang="pl-PL" sz="2000" dirty="0" smtClean="0">
              <a:solidFill>
                <a:srgbClr val="FF0000"/>
              </a:solidFill>
              <a:latin typeface="Diavlo Book" pitchFamily="50" charset="-18"/>
            </a:endParaRPr>
          </a:p>
          <a:p>
            <a:pPr marL="0" lvl="1" indent="0">
              <a:buNone/>
            </a:pPr>
            <a:r>
              <a:rPr lang="pl-PL" sz="2300" b="1" dirty="0" smtClean="0">
                <a:solidFill>
                  <a:srgbClr val="FF0000"/>
                </a:solidFill>
                <a:latin typeface="Diavlo Book" pitchFamily="50" charset="-18"/>
              </a:rPr>
              <a:t>Wspólne działania 3 przedsięwzięć</a:t>
            </a:r>
            <a:endParaRPr lang="pl-PL" sz="2300" b="1" dirty="0">
              <a:solidFill>
                <a:srgbClr val="FF0000"/>
              </a:solidFill>
              <a:latin typeface="Diavlo Book" pitchFamily="50" charset="-18"/>
            </a:endParaRPr>
          </a:p>
          <a:p>
            <a:r>
              <a:rPr lang="pl-PL" sz="2300" b="1" dirty="0">
                <a:latin typeface="Diavlo Book" pitchFamily="50" charset="-18"/>
              </a:rPr>
              <a:t>Publikacje</a:t>
            </a:r>
          </a:p>
          <a:p>
            <a:pPr lvl="1"/>
            <a:r>
              <a:rPr lang="pl-PL" sz="2300" b="1" dirty="0">
                <a:latin typeface="Diavlo Book" pitchFamily="50" charset="-18"/>
              </a:rPr>
              <a:t>„W podróży” – magazyn kolportowany w PKP</a:t>
            </a:r>
          </a:p>
          <a:p>
            <a:pPr lvl="1"/>
            <a:r>
              <a:rPr lang="pl-PL" sz="2300" b="1" dirty="0">
                <a:latin typeface="Diavlo Book" pitchFamily="50" charset="-18"/>
              </a:rPr>
              <a:t>„Express” – bezpłatna gazeta </a:t>
            </a:r>
            <a:r>
              <a:rPr lang="pl-PL" sz="2300" b="1" dirty="0" smtClean="0">
                <a:latin typeface="Diavlo Book" pitchFamily="50" charset="-18"/>
              </a:rPr>
              <a:t>lokalna</a:t>
            </a:r>
          </a:p>
          <a:p>
            <a:pPr lvl="1">
              <a:buNone/>
            </a:pPr>
            <a:endParaRPr lang="pl-PL" sz="1600" dirty="0">
              <a:latin typeface="Diavlo Book" pitchFamily="50" charset="-18"/>
            </a:endParaRPr>
          </a:p>
        </p:txBody>
      </p:sp>
      <p:pic>
        <p:nvPicPr>
          <p:cNvPr id="4" name="Obraz 6" descr="POMORSKIE_nowe_propzycje_01.12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:\LOGA\!Pomorskie tu sie plywa\Pomorskie tu sie płytwa - k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7915" y="908720"/>
            <a:ext cx="234832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49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7992" y="127635"/>
            <a:ext cx="7772400" cy="781085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Diavlo Book" pitchFamily="50" charset="-18"/>
              </a:rPr>
              <a:t>Koncepcja rozwoju produktu turystycznego</a:t>
            </a:r>
            <a:endParaRPr lang="pl-PL" sz="2800" dirty="0">
              <a:latin typeface="Diavlo Book" pitchFamily="50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4514056"/>
          </a:xfrm>
        </p:spPr>
        <p:txBody>
          <a:bodyPr>
            <a:normAutofit fontScale="92500"/>
          </a:bodyPr>
          <a:lstStyle/>
          <a:p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Na czym polega?</a:t>
            </a:r>
          </a:p>
          <a:p>
            <a:endParaRPr lang="pl-PL" alt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Tworzenie 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warunków rozwoju konkurencyjnej, </a:t>
            </a:r>
            <a:endParaRPr lang="pl-PL" alt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z</a:t>
            </a: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różnicowanej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i 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opartej o kluczowe wyróżniki regionu pomorskiego oferty </a:t>
            </a: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turystycznej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,</a:t>
            </a: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w 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formie </a:t>
            </a: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adresowanych do 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konkretnych grup  odbiorców (turystów), </a:t>
            </a: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                                      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atrakcyjnych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, kompleksowych, </a:t>
            </a: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innowacyjnych i 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dostępnych produktów turystycznych, </a:t>
            </a:r>
            <a:endParaRPr lang="pl-PL" alt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które 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są rozwijane zgodnie z zasadami zarządzania marketingowego </a:t>
            </a:r>
            <a:endParaRPr lang="pl-PL" altLang="pl-PL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Diavlo Bold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alt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oraz </a:t>
            </a:r>
            <a:r>
              <a:rPr lang="pl-PL" alt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Diavlo Bold"/>
              </a:rPr>
              <a:t>zasadą zrównoważonego rozwoju.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6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66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955" y="1970088"/>
            <a:ext cx="1130168" cy="15068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16" y="1486198"/>
            <a:ext cx="1745768" cy="20913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2684" y="927846"/>
            <a:ext cx="1563680" cy="34457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162" y="1653515"/>
            <a:ext cx="1504647" cy="17122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9" y="1335915"/>
            <a:ext cx="1634058" cy="24930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6055" y="4617045"/>
            <a:ext cx="1798692" cy="16567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663" y="4812996"/>
            <a:ext cx="1842244" cy="17345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423" y="5352902"/>
            <a:ext cx="766631" cy="64316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91" y="3582514"/>
            <a:ext cx="792956" cy="227647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3933" y="5092060"/>
            <a:ext cx="1110448" cy="76692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009" y="3746583"/>
            <a:ext cx="873732" cy="19042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421" y="5674486"/>
            <a:ext cx="1092476" cy="79164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963" y="4077813"/>
            <a:ext cx="760904" cy="2231986"/>
          </a:xfrm>
          <a:prstGeom prst="rect">
            <a:avLst/>
          </a:prstGeom>
        </p:spPr>
      </p:pic>
      <p:pic>
        <p:nvPicPr>
          <p:cNvPr id="18" name="Picture 6" descr="PROT LOGO-PL (2)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2009"/>
            <a:ext cx="1782641" cy="6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2347" y="927846"/>
            <a:ext cx="1468172" cy="344571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68149" y="260648"/>
            <a:ext cx="559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Diavlo Book" pitchFamily="50" charset="-18"/>
              </a:rPr>
              <a:t>Czym jest turystyka ? - Procesem</a:t>
            </a:r>
            <a:endParaRPr lang="pl-PL" sz="2800" dirty="0">
              <a:latin typeface="Diavlo Book" pitchFamily="50" charset="-18"/>
            </a:endParaRPr>
          </a:p>
        </p:txBody>
      </p:sp>
      <p:pic>
        <p:nvPicPr>
          <p:cNvPr id="20" name="Obraz 6" descr="POMORSKIE_nowe_propzycje_01.12.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6053138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40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980728"/>
            <a:ext cx="9001125" cy="5832647"/>
          </a:xfrm>
        </p:spPr>
        <p:txBody>
          <a:bodyPr>
            <a:noAutofit/>
          </a:bodyPr>
          <a:lstStyle/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 adresowane do kluczowych segmentów (rynków docelowych) regionu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Produkty, które budują swoją markę w oparciu o kluczowe wyróżniki turystyczne regionu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 wpisujące się w kluczowe dla regionu formy aktywności turystycznej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Produkty, których rozwój pozwala na ograniczanie negatywnych zjawisk występujących w turystyce pomorskiej, różnicowanie (dywersyfikację) </a:t>
            </a:r>
            <a:br>
              <a:rPr lang="pl-PL" altLang="pl-PL" sz="1800" dirty="0" smtClean="0">
                <a:latin typeface="Diavlo Bold"/>
              </a:rPr>
            </a:br>
            <a:r>
              <a:rPr lang="pl-PL" altLang="pl-PL" sz="1800" dirty="0" smtClean="0">
                <a:latin typeface="Diavlo Bold"/>
              </a:rPr>
              <a:t>i wzbogacanie oferty turystycznej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 wzmacniające i eksponujące tożsamość regionalną Kaszub, Kociewia, Żuław, Powiśla lub eksponujące różnorodność kulturową subregionów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 kompleksowe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 innowacyjne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 wpisujące się w inicjatywy ponadregionalne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 wykorzystujące nowoczesne technologie w procesie promocji </a:t>
            </a:r>
            <a:br>
              <a:rPr lang="pl-PL" altLang="pl-PL" sz="1800" dirty="0" smtClean="0">
                <a:latin typeface="Diavlo Bold"/>
              </a:rPr>
            </a:br>
            <a:r>
              <a:rPr lang="pl-PL" altLang="pl-PL" sz="1800" dirty="0" smtClean="0">
                <a:latin typeface="Diavlo Bold"/>
              </a:rPr>
              <a:t>i dystrybucji</a:t>
            </a:r>
          </a:p>
          <a:p>
            <a:pPr marL="355600" lvl="3" indent="-279400" eaLnBrk="1" hangingPunct="1">
              <a:spcAft>
                <a:spcPts val="600"/>
              </a:spcAft>
              <a:buClrTx/>
              <a:buSzPct val="100000"/>
              <a:buFont typeface="Calibri" pitchFamily="34" charset="0"/>
              <a:buAutoNum type="arabicPeriod"/>
            </a:pPr>
            <a:r>
              <a:rPr lang="pl-PL" altLang="pl-PL" sz="1800" dirty="0" smtClean="0">
                <a:latin typeface="Diavlo Bold"/>
              </a:rPr>
              <a:t>Produkty, wpisujące się w założenia i standardy kreacji turystycznego wizerunku województwa pomorskiego i Polski</a:t>
            </a:r>
          </a:p>
        </p:txBody>
      </p:sp>
      <p:sp>
        <p:nvSpPr>
          <p:cNvPr id="10243" name="Tytuł 1"/>
          <p:cNvSpPr>
            <a:spLocks noGrp="1"/>
          </p:cNvSpPr>
          <p:nvPr>
            <p:ph type="title"/>
          </p:nvPr>
        </p:nvSpPr>
        <p:spPr>
          <a:xfrm>
            <a:off x="323528" y="48990"/>
            <a:ext cx="8280920" cy="859730"/>
          </a:xfrm>
        </p:spPr>
        <p:txBody>
          <a:bodyPr/>
          <a:lstStyle/>
          <a:p>
            <a:pPr algn="l" eaLnBrk="1" hangingPunct="1"/>
            <a:r>
              <a:rPr lang="pl-PL" altLang="pl-PL" sz="2800" dirty="0" smtClean="0">
                <a:solidFill>
                  <a:schemeClr val="tx1"/>
                </a:solidFill>
                <a:latin typeface="Diavlo Book" pitchFamily="50" charset="-18"/>
              </a:rPr>
              <a:t>10 kierunków rozwoju produktów</a:t>
            </a:r>
          </a:p>
        </p:txBody>
      </p:sp>
      <p:pic>
        <p:nvPicPr>
          <p:cNvPr id="6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3413" y="1124744"/>
            <a:ext cx="8352928" cy="5068005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800" dirty="0" smtClean="0">
                <a:solidFill>
                  <a:srgbClr val="FF0000"/>
                </a:solidFill>
                <a:latin typeface="Diavlo Bold"/>
              </a:rPr>
              <a:t>Różnicowanie, poszerzanie i podnoszenie jakości podstawowej oferty turystycznej regionu: wypoczynku wakacyjnego                                                                  </a:t>
            </a:r>
            <a:r>
              <a:rPr lang="pl-PL" altLang="pl-PL" sz="2000" b="1" dirty="0" smtClean="0">
                <a:solidFill>
                  <a:srgbClr val="FF0000"/>
                </a:solidFill>
                <a:latin typeface="Diavlo Bold"/>
              </a:rPr>
              <a:t>typu „</a:t>
            </a:r>
            <a:r>
              <a:rPr lang="pl-PL" altLang="pl-PL" sz="2000" b="1" i="1" dirty="0" smtClean="0">
                <a:solidFill>
                  <a:srgbClr val="FF0000"/>
                </a:solidFill>
                <a:latin typeface="Diavlo Bold"/>
              </a:rPr>
              <a:t>3S</a:t>
            </a:r>
            <a:r>
              <a:rPr lang="pl-PL" altLang="pl-PL" sz="2000" b="1" dirty="0" smtClean="0">
                <a:solidFill>
                  <a:srgbClr val="FF0000"/>
                </a:solidFill>
                <a:latin typeface="Diavlo Bold"/>
              </a:rPr>
              <a:t>” w kierunku „3E”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800" dirty="0" smtClean="0">
                <a:latin typeface="Diavlo Bold"/>
              </a:rPr>
              <a:t>Rozwój produktów typu „</a:t>
            </a:r>
            <a:r>
              <a:rPr lang="pl-PL" altLang="pl-PL" sz="1800" i="1" dirty="0" smtClean="0">
                <a:latin typeface="Diavlo Bold"/>
              </a:rPr>
              <a:t>city break”</a:t>
            </a:r>
            <a:r>
              <a:rPr lang="pl-PL" altLang="pl-PL" sz="1800" dirty="0" smtClean="0">
                <a:latin typeface="Diavlo Bold"/>
              </a:rPr>
              <a:t> dla obszaru Trójmiasta i ich integracja z regionem pomorskim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800" dirty="0" smtClean="0">
                <a:solidFill>
                  <a:srgbClr val="FF0000"/>
                </a:solidFill>
                <a:latin typeface="Diavlo Bold"/>
              </a:rPr>
              <a:t>Tworzenie całorocznej oferty na całym obszarze województwa Pomorskiego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800" dirty="0" smtClean="0">
                <a:solidFill>
                  <a:srgbClr val="FF0000"/>
                </a:solidFill>
                <a:latin typeface="Diavlo Bold"/>
              </a:rPr>
              <a:t>Rozwój produktów turystyki aktywnej, w tym kwalifikowanej, szczególnie związanej z wodą, na całym obszarze województwa pomorskiego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800" dirty="0" smtClean="0">
                <a:latin typeface="Diavlo Bold"/>
              </a:rPr>
              <a:t>Rozwój produktów wykorzystujących specyficzne i unikatowe zasoby kulturowe, będących wyróżnikami regionu, na całym obszarze województwa pomorskiego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800" dirty="0" smtClean="0">
                <a:latin typeface="Diavlo Bold"/>
              </a:rPr>
              <a:t>Rozwój produktów turystyki biznesowej opartych o kluczowe wyróżniki regionu</a:t>
            </a:r>
          </a:p>
          <a:p>
            <a:pPr eaLnBrk="1" hangingPunct="1">
              <a:spcAft>
                <a:spcPts val="600"/>
              </a:spcAft>
              <a:buFont typeface="+mj-lt"/>
              <a:buAutoNum type="arabicPeriod"/>
            </a:pPr>
            <a:r>
              <a:rPr lang="pl-PL" altLang="pl-PL" sz="1800" dirty="0" smtClean="0">
                <a:solidFill>
                  <a:srgbClr val="FF0000"/>
                </a:solidFill>
                <a:latin typeface="Diavlo Bold"/>
              </a:rPr>
              <a:t>Rozwój produktów wpisujących się w inicjatywy ponadregionalne</a:t>
            </a:r>
          </a:p>
          <a:p>
            <a:pPr eaLnBrk="1" hangingPunct="1"/>
            <a:endParaRPr lang="pl-PL" altLang="pl-PL" dirty="0" smtClean="0"/>
          </a:p>
        </p:txBody>
      </p:sp>
      <p:sp>
        <p:nvSpPr>
          <p:cNvPr id="11267" name="Tytuł 1"/>
          <p:cNvSpPr>
            <a:spLocks noGrp="1"/>
          </p:cNvSpPr>
          <p:nvPr>
            <p:ph type="title"/>
          </p:nvPr>
        </p:nvSpPr>
        <p:spPr>
          <a:xfrm>
            <a:off x="277688" y="188640"/>
            <a:ext cx="8686800" cy="647700"/>
          </a:xfrm>
        </p:spPr>
        <p:txBody>
          <a:bodyPr>
            <a:noAutofit/>
          </a:bodyPr>
          <a:lstStyle/>
          <a:p>
            <a:pPr algn="l" eaLnBrk="1" hangingPunct="1"/>
            <a:r>
              <a:rPr lang="pl-PL" altLang="pl-PL" sz="2800" dirty="0" smtClean="0">
                <a:solidFill>
                  <a:schemeClr val="tx1"/>
                </a:solidFill>
                <a:latin typeface="Diavlo Book" pitchFamily="50" charset="-18"/>
              </a:rPr>
              <a:t>7 </a:t>
            </a:r>
            <a:r>
              <a:rPr lang="pl-PL" altLang="pl-PL" sz="2800" dirty="0" smtClean="0">
                <a:latin typeface="Diavlo Book" pitchFamily="50" charset="-18"/>
              </a:rPr>
              <a:t>priorytetów</a:t>
            </a:r>
            <a:r>
              <a:rPr lang="pl-PL" altLang="pl-PL" sz="2800" dirty="0" smtClean="0">
                <a:solidFill>
                  <a:schemeClr val="tx1"/>
                </a:solidFill>
                <a:latin typeface="Diavlo Book" pitchFamily="50" charset="-18"/>
              </a:rPr>
              <a:t> rozwoju produktów</a:t>
            </a:r>
          </a:p>
        </p:txBody>
      </p:sp>
      <p:pic>
        <p:nvPicPr>
          <p:cNvPr id="6" name="Obraz 6" descr="POMORSKIE_nowe_propzycje_01.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25" t="5901" r="21780" b="76487"/>
          <a:stretch>
            <a:fillRect/>
          </a:stretch>
        </p:blipFill>
        <p:spPr bwMode="auto">
          <a:xfrm>
            <a:off x="7662079" y="48990"/>
            <a:ext cx="1399182" cy="5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3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1105</Words>
  <Application>Microsoft Office PowerPoint</Application>
  <PresentationFormat>Pokaz na ekranie (4:3)</PresentationFormat>
  <Paragraphs>239</Paragraphs>
  <Slides>25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Motyw pakietu Office</vt:lpstr>
      <vt:lpstr>Obiekt powłoki pakowarki</vt:lpstr>
      <vt:lpstr>Promocja działań projektowych                          i zarządzanie produktem turystycznym</vt:lpstr>
      <vt:lpstr>Slajd 2</vt:lpstr>
      <vt:lpstr>Działania marketingowe </vt:lpstr>
      <vt:lpstr>Slajd 4</vt:lpstr>
      <vt:lpstr>Kampania wizerunkowa</vt:lpstr>
      <vt:lpstr>Koncepcja rozwoju produktu turystycznego</vt:lpstr>
      <vt:lpstr>Slajd 7</vt:lpstr>
      <vt:lpstr>10 kierunków rozwoju produktów</vt:lpstr>
      <vt:lpstr>7 priorytetów rozwoju produktów</vt:lpstr>
      <vt:lpstr>Działania promocyjne przedsięwzięć Plan Taktyczny </vt:lpstr>
      <vt:lpstr>Plan działania</vt:lpstr>
      <vt:lpstr>Slajd 12</vt:lpstr>
      <vt:lpstr>Model współpracy w zakresie promocji </vt:lpstr>
      <vt:lpstr>Wniosek</vt:lpstr>
      <vt:lpstr>Model współpracy w zakresie promocji  2017-2020  </vt:lpstr>
      <vt:lpstr>Model współpracy w zakresie promocji </vt:lpstr>
      <vt:lpstr>Slajd 17</vt:lpstr>
      <vt:lpstr>Zarządzanie produktem turystycznym  2020 - ………………………..</vt:lpstr>
      <vt:lpstr>Zarządzanie produktem turystycznym</vt:lpstr>
      <vt:lpstr>Slajd 20</vt:lpstr>
      <vt:lpstr>Slajd 21</vt:lpstr>
      <vt:lpstr>www.</vt:lpstr>
      <vt:lpstr>Wodna Fiesta – idea, która łączy </vt:lpstr>
      <vt:lpstr>Inne propozycje?  Współpraca</vt:lpstr>
      <vt:lpstr>Dziękuję Państwu za uwagę !  Wszelkie pytania proszę kierować na adres mail rowery@pomorskie.eu hasło   „Promocja”   </vt:lpstr>
    </vt:vector>
  </TitlesOfParts>
  <Company>UMWP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Chełkowska Marta</dc:creator>
  <cp:lastModifiedBy>rwasil</cp:lastModifiedBy>
  <cp:revision>69</cp:revision>
  <dcterms:created xsi:type="dcterms:W3CDTF">2016-09-17T21:27:31Z</dcterms:created>
  <dcterms:modified xsi:type="dcterms:W3CDTF">2016-10-14T05:50:21Z</dcterms:modified>
</cp:coreProperties>
</file>