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3" r:id="rId3"/>
    <p:sldId id="258" r:id="rId4"/>
    <p:sldId id="259" r:id="rId5"/>
    <p:sldId id="271" r:id="rId6"/>
    <p:sldId id="260" r:id="rId7"/>
    <p:sldId id="272" r:id="rId8"/>
    <p:sldId id="261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B6CAF-57C5-4F4D-A8B0-0E9DBA608CB4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F0839-6090-40AB-9241-6EBD8E8A85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750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FC9C7-882E-4E5D-A41B-AF2BF14A753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49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832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18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56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2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23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652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34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83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31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01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922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32DAF-A250-4190-BC77-D330F3552458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7C6C2-1BE7-4203-9682-DF117C5CAE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289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.miklaszewicz@pomorskie.e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Znalezione obrazy dla zapytania wyciecz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8000"/>
            <a:ext cx="12198223" cy="3530600"/>
          </a:xfrm>
          <a:prstGeom prst="rect">
            <a:avLst/>
          </a:prstGeom>
          <a:noFill/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181100" y="367139"/>
            <a:ext cx="9829800" cy="1260345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Ustawa </a:t>
            </a:r>
            <a:br>
              <a:rPr lang="pl-PL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dnia 24 listopada 2017 r.</a:t>
            </a:r>
            <a:br>
              <a:rPr lang="pl-PL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imprezach turystycznych i powiązanych usługach turystycznych</a:t>
            </a:r>
          </a:p>
        </p:txBody>
      </p:sp>
      <p:sp>
        <p:nvSpPr>
          <p:cNvPr id="7" name="Tytuł 1"/>
          <p:cNvSpPr txBox="1">
            <a:spLocks noGrp="1"/>
          </p:cNvSpPr>
          <p:nvPr>
            <p:ph type="title"/>
          </p:nvPr>
        </p:nvSpPr>
        <p:spPr>
          <a:xfrm>
            <a:off x="5461000" y="5562600"/>
            <a:ext cx="65405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Agnieszka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Miklaszewicz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 Turystyki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Urząd Marszałkowski Województwa Pomorskiego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36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03430" y="1523244"/>
            <a:ext cx="11594869" cy="5201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6. 1. Do utworzenia powiązanych usług turystycznych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dochodzi, jeżeli przedsiębiorca turystyczny ułatwia podróżnym nabywanie usług turystycznych: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 przy okazji jednej wizyty lub kontaktu z jego punktem sprzedaży z możliwością dokonania wyboru i zapłaty odrębnie za każdą usługę turystyczną 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 : 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przychodzi do hotelu, w którym nabywa usługę noclegową a jednocześnie ma możliwość nabycia w tym miejscu innych usług turystycznych od innych podmiotów w ramach kontaktu z hotelem i zapłaty odrębnie za każdą z nich</a:t>
            </a:r>
            <a:endParaRPr lang="pl-PL" sz="20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 w sposób ukierunkowany od innego przedsiębiorcy turystycznego w zakresie co najmniej jednej dodatkowej usługi turystycznej, jeżeli umowa z tym przedsiębiorcą turystycznym zostanie zawarta najpóźniej 24 godziny po potwierdzeniu rezerwacji pierwszej usługi turystycznej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 : 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zakupuje usługę noclegową w hotelu a następnie jest nakierowany do innego przedsiębiorcy, który w sposób ukierunkowany sprzedaje mu usługę transportu do jego miejsca zamieszkania najpóźniej 24 h po potwierdzeniu rezerwacji pierwszej usługi turystycznej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Powiązane usługi turystyczne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612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508462" y="1862918"/>
            <a:ext cx="11150138" cy="440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 Do utworzenia powiązanych usług turystycznych nie dochodzi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mimo spełnienia przesłanek, o których mowa w ust. 1, w przypadku połączenia nie więcej niż jednego rodzaju usługi turystycznej, o której mowa w art. 4 pkt 1 lit. a, b albo c, z jedną lub kilkoma usługami turystycznymi, o których mowa w art. 4 pkt 1 lit. d, jeżeli wartość tych usług stanowi mniej niż 25% łącznej wartości połączonych usług turystycznych i nie są one reklamowane jako istotny element tego połączenia, ani nie stanowią istotnego elementu tego połączenia z innych przyczyn</a:t>
            </a: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2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 : </a:t>
            </a:r>
            <a:r>
              <a:rPr lang="pl-PL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kupuje od biura podróży przelot relacji Gdańsk – Manchester za kwotę 3000 zł i od innego przedsiębiorcy w sposób ukierunkowany bilet na koncert Ed </a:t>
            </a:r>
            <a:r>
              <a:rPr lang="pl-PL" sz="2200" i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Sheerana</a:t>
            </a:r>
            <a:r>
              <a:rPr lang="pl-PL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kwotę 200 zł, który nie jest reklamowany jako „główna atrakcja” tego połączenia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Powiązane usługi turystyczne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022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81000" y="1841501"/>
            <a:ext cx="11506200" cy="4542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NOWE ROZWIĄZANIA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 obowiązków informacyjnych wobec podróżnych przed zawarciem umowy wg określonych wzorów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Uszczegółowienie zasad prowadzenia rachunku powierniczego jako jednej z form zabezpieczenia prowadzonej działalności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Usprawnienie systemu zabezpieczeń finansowych i procesu likwidacji skutków niewypłacalności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 mechanizmu zwrotu składek wpłaconych do Turystycznego Funduszu Gwarancyjnego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Prowadzenie przez ministra właściwego do spraw turystyki Centralnego Punktu Kontaktowego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Stworzenie nowego systemu teleinformatycznego obsługującego Centralną Ewidencję </a:t>
            </a:r>
            <a:r>
              <a:rPr lang="pl-PL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OTiPUNPUT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możliwość samoistnego wydruku zaświadczenia o wpisie do rejestru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 regulacji kar za wykonywanie działalności niezgodnie z przepisami ustawy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Nowe rozwiązania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3359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55600" y="1574801"/>
            <a:ext cx="11239500" cy="483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NOWE ROZPORZĄDZENIA :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Poz. 2465 - Rozporządzenie Ministra Sportu i Turystyki z dnia 27 grudnia 2017 r. w sprawie określenia wysokości składki na Turystyczny Fundusz Gwarancyjny,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Poz.2497 – Rozporządzenie Ministra Sportu i Turystyki z dnia 27 grudnia 2017 r. w sprawie wzorów umowy o turystyczny rachunek powierniczy, formularzy gwarancji bankowej, gwarancji ubezpieczeniowej oraz umowy ubezpieczenia na rzecz podróżnych,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Poz. 2507 – Rozporządzenie Ministra Rozwoju i Finansów z dnia 27 grudnia 2017 roku </a:t>
            </a: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sprawie minimalnej wysokości sumy gwarancji bankowej i ubezpieczeniowej wymaganej w związku z działalnością wykonywaną przez organizatorów turystyki i przedsiębiorców ułatwiających nabywanie powiązanych usług turystycznych,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Poz. 2508 - Rozporządzenie Ministra Rozwoju i Finansów z dnia 27 grudnia 2017 roku </a:t>
            </a: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sprawie minimalnej wysokości sumy ubezpieczenia na rzecz podróżnych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Akty prawne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074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266824" y="424200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/>
              <a:t>Agnieszka Miklaszewicz</a:t>
            </a:r>
            <a:br>
              <a:rPr lang="pl-PL" sz="24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000" dirty="0" smtClean="0">
                <a:hlinkClick r:id="rId2"/>
              </a:rPr>
              <a:t>a.miklaszewicz@pomorskie.eu</a:t>
            </a:r>
            <a:endParaRPr lang="pl-PL" sz="2000" dirty="0"/>
          </a:p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tel. 058 326 83 55</a:t>
            </a:r>
          </a:p>
          <a:p>
            <a:r>
              <a:rPr lang="pl-PL" sz="2000" dirty="0" smtClean="0"/>
              <a:t>Departament Turystyki</a:t>
            </a:r>
            <a:br>
              <a:rPr lang="pl-PL" sz="2000" dirty="0" smtClean="0"/>
            </a:br>
            <a:r>
              <a:rPr lang="pl-PL" sz="2000" dirty="0" smtClean="0"/>
              <a:t>Województwo Pomorskie</a:t>
            </a:r>
            <a:endParaRPr lang="pl-PL" sz="2000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66824" y="3750419"/>
            <a:ext cx="9144000" cy="6897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/>
              <a:t>Dziękuję</a:t>
            </a:r>
            <a:endParaRPr lang="pl-PL" sz="4000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946944"/>
            <a:ext cx="7503305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0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904491" y="1635616"/>
            <a:ext cx="8291264" cy="10159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 smtClean="0"/>
              <a:t> </a:t>
            </a:r>
            <a:endParaRPr lang="pl-PL" sz="2400" dirty="0"/>
          </a:p>
          <a:p>
            <a:pPr marL="0" indent="0" algn="ctr">
              <a:buNone/>
            </a:pPr>
            <a:r>
              <a:rPr lang="pl-PL" b="1" dirty="0"/>
              <a:t>    ustawa o usługach </a:t>
            </a:r>
            <a:r>
              <a:rPr lang="pl-PL" b="1" dirty="0" smtClean="0"/>
              <a:t>turystycznych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8" name="Grupa 7"/>
          <p:cNvGrpSpPr/>
          <p:nvPr/>
        </p:nvGrpSpPr>
        <p:grpSpPr>
          <a:xfrm>
            <a:off x="767408" y="2305794"/>
            <a:ext cx="10476566" cy="3571478"/>
            <a:chOff x="1055440" y="1988840"/>
            <a:chExt cx="10476566" cy="3571478"/>
          </a:xfrm>
        </p:grpSpPr>
        <p:sp>
          <p:nvSpPr>
            <p:cNvPr id="4" name="Podtytuł 2"/>
            <p:cNvSpPr txBox="1">
              <a:spLocks/>
            </p:cNvSpPr>
            <p:nvPr/>
          </p:nvSpPr>
          <p:spPr>
            <a:xfrm>
              <a:off x="5767387" y="1988840"/>
              <a:ext cx="4872038" cy="35714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l-PL" sz="1800" dirty="0"/>
                <a:t/>
              </a:r>
              <a:br>
                <a:rPr lang="pl-PL" sz="1800" dirty="0"/>
              </a:br>
              <a:endParaRPr lang="pl-PL" sz="2000" dirty="0"/>
            </a:p>
          </p:txBody>
        </p:sp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7056" y="3655721"/>
              <a:ext cx="1599053" cy="1772111"/>
            </a:xfrm>
            <a:prstGeom prst="rect">
              <a:avLst/>
            </a:prstGeom>
          </p:spPr>
        </p:pic>
        <p:sp>
          <p:nvSpPr>
            <p:cNvPr id="11" name="pole tekstowe 10"/>
            <p:cNvSpPr txBox="1"/>
            <p:nvPr/>
          </p:nvSpPr>
          <p:spPr>
            <a:xfrm>
              <a:off x="7139182" y="3756947"/>
              <a:ext cx="43928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400" dirty="0"/>
                <a:t>ustawa </a:t>
              </a:r>
              <a:br>
                <a:rPr lang="pl-PL" sz="2400" dirty="0"/>
              </a:br>
              <a:r>
                <a:rPr lang="pl-PL" sz="2400" dirty="0"/>
                <a:t>o usługach hotelarskich </a:t>
              </a:r>
              <a:r>
                <a:rPr lang="pl-PL" sz="2400" dirty="0" smtClean="0"/>
                <a:t/>
              </a:r>
              <a:br>
                <a:rPr lang="pl-PL" sz="2400" dirty="0" smtClean="0"/>
              </a:br>
              <a:r>
                <a:rPr lang="pl-PL" sz="2400" dirty="0" smtClean="0"/>
                <a:t>i </a:t>
              </a:r>
              <a:r>
                <a:rPr lang="pl-PL" sz="2400" dirty="0"/>
                <a:t>przewodnikach turystycznych </a:t>
              </a:r>
              <a:r>
                <a:rPr lang="pl-PL" sz="2400" dirty="0" smtClean="0"/>
                <a:t/>
              </a:r>
              <a:br>
                <a:rPr lang="pl-PL" sz="2400" dirty="0" smtClean="0"/>
              </a:br>
              <a:r>
                <a:rPr lang="pl-PL" sz="2400" dirty="0" smtClean="0"/>
                <a:t>i </a:t>
              </a:r>
              <a:r>
                <a:rPr lang="pl-PL" sz="2400" dirty="0"/>
                <a:t>pilotach wycieczek 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1055440" y="3817914"/>
              <a:ext cx="42338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400" dirty="0"/>
                <a:t>ustawa </a:t>
              </a:r>
              <a:br>
                <a:rPr lang="pl-PL" sz="2400" dirty="0"/>
              </a:br>
              <a:r>
                <a:rPr lang="pl-PL" sz="2400" dirty="0"/>
                <a:t>o imprezach turystycznych </a:t>
              </a:r>
              <a:r>
                <a:rPr lang="pl-PL" sz="2400" dirty="0" smtClean="0"/>
                <a:t/>
              </a:r>
              <a:br>
                <a:rPr lang="pl-PL" sz="2400" dirty="0" smtClean="0"/>
              </a:br>
              <a:r>
                <a:rPr lang="pl-PL" sz="2400" dirty="0" smtClean="0"/>
                <a:t>i </a:t>
              </a:r>
              <a:r>
                <a:rPr lang="pl-PL" sz="2400" dirty="0"/>
                <a:t>powiązanych usługach turystycznych </a:t>
              </a:r>
            </a:p>
          </p:txBody>
        </p:sp>
        <p:sp>
          <p:nvSpPr>
            <p:cNvPr id="14" name="Strzałka w dół 13"/>
            <p:cNvSpPr/>
            <p:nvPr/>
          </p:nvSpPr>
          <p:spPr>
            <a:xfrm>
              <a:off x="3172341" y="2707536"/>
              <a:ext cx="422336" cy="72008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Strzałka w dół 12"/>
            <p:cNvSpPr/>
            <p:nvPr/>
          </p:nvSpPr>
          <p:spPr>
            <a:xfrm>
              <a:off x="9124426" y="2707536"/>
              <a:ext cx="422336" cy="72008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6" name="Obraz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17" name="Tytuł 1"/>
          <p:cNvSpPr txBox="1">
            <a:spLocks noGrp="1"/>
          </p:cNvSpPr>
          <p:nvPr>
            <p:ph type="title"/>
          </p:nvPr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5295900" algn="l"/>
              </a:tabLst>
            </a:pPr>
            <a:r>
              <a:rPr lang="pl-PL" sz="2400" dirty="0">
                <a:solidFill>
                  <a:schemeClr val="bg1">
                    <a:lumMod val="85000"/>
                  </a:schemeClr>
                </a:solidFill>
              </a:rPr>
              <a:t>Zmiany od 1 lipca 2018 roku</a:t>
            </a:r>
          </a:p>
        </p:txBody>
      </p:sp>
    </p:spTree>
    <p:extLst>
      <p:ext uri="{BB962C8B-B14F-4D97-AF65-F5344CB8AC3E}">
        <p14:creationId xmlns:p14="http://schemas.microsoft.com/office/powerpoint/2010/main" val="41520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1731" y="1694453"/>
            <a:ext cx="11100371" cy="4298287"/>
          </a:xfrm>
        </p:spPr>
        <p:txBody>
          <a:bodyPr>
            <a:noAutofit/>
          </a:bodyPr>
          <a:lstStyle/>
          <a:p>
            <a:r>
              <a:rPr lang="pl-PL" sz="2200" dirty="0"/>
              <a:t>Ustawy nie stosuje się do:</a:t>
            </a:r>
          </a:p>
          <a:p>
            <a:pPr marL="0" indent="0">
              <a:buNone/>
            </a:pPr>
            <a:endParaRPr lang="pl-PL" sz="2200" dirty="0"/>
          </a:p>
          <a:p>
            <a:pPr lvl="0"/>
            <a:r>
              <a:rPr lang="pl-PL" sz="2200" dirty="0"/>
              <a:t>imprez turystycznych oraz powiązanych usług turystycznych, które są oferowane oraz których zamawianie i realizowanie jest ułatwiane okazjonalnie, na zasadach niezarobkowych i wyłącznie ograniczonej grupie podróżnych;</a:t>
            </a:r>
          </a:p>
          <a:p>
            <a:pPr lvl="0"/>
            <a:r>
              <a:rPr lang="pl-PL" sz="2200" dirty="0"/>
              <a:t>imprez turystycznych i powiązanych usług turystycznych nabywanych na podstawie umowy generalnej o organizowanie podróży służbowych zawieranej między przedsiębiorcą turystycznym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a </a:t>
            </a:r>
            <a:r>
              <a:rPr lang="pl-PL" sz="2200" dirty="0"/>
              <a:t>przedsiębiorcą w rozumieniu art. 43</a:t>
            </a:r>
            <a:r>
              <a:rPr lang="pl-PL" sz="2200" baseline="30000" dirty="0"/>
              <a:t>1</a:t>
            </a:r>
            <a:r>
              <a:rPr lang="pl-PL" sz="2200" dirty="0"/>
              <a:t> ustawy z dnia 23 kwietnia 1964 r. – Kodeks cywilny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(</a:t>
            </a:r>
            <a:r>
              <a:rPr lang="pl-PL" sz="2200" dirty="0"/>
              <a:t>Dz. U. z 2017 r. poz. 459, 933 i 1132) albo podmiotem prowadzącym działalność odpłatną;</a:t>
            </a:r>
          </a:p>
          <a:p>
            <a:pPr lvl="0"/>
            <a:r>
              <a:rPr lang="pl-PL" sz="2200" dirty="0"/>
              <a:t>imprez turystycznych oraz powiązanych usług turystycznych trwających krócej niż 24 godziny, chyba że obejmują nocleg.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10" name="Tytuł 1"/>
          <p:cNvSpPr txBox="1">
            <a:spLocks noGrp="1"/>
          </p:cNvSpPr>
          <p:nvPr>
            <p:ph type="title"/>
          </p:nvPr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5295900" algn="l"/>
              </a:tabLst>
            </a:pPr>
            <a:r>
              <a:rPr lang="pl-PL" sz="2400" dirty="0">
                <a:solidFill>
                  <a:schemeClr val="bg1">
                    <a:lumMod val="85000"/>
                  </a:schemeClr>
                </a:solidFill>
              </a:rPr>
              <a:t>Zmiany od 1 lipca 2018 roku</a:t>
            </a:r>
          </a:p>
        </p:txBody>
      </p:sp>
    </p:spTree>
    <p:extLst>
      <p:ext uri="{BB962C8B-B14F-4D97-AF65-F5344CB8AC3E}">
        <p14:creationId xmlns:p14="http://schemas.microsoft.com/office/powerpoint/2010/main" val="115472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533828" y="1917700"/>
            <a:ext cx="10756472" cy="335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Usługa </a:t>
            </a:r>
            <a:r>
              <a:rPr lang="pl-PL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turystyczna to: </a:t>
            </a:r>
            <a:br>
              <a:rPr lang="pl-PL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przewóz pasażerów,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zakwaterowanie w celach innych niż pobytowe, które nie jest nieodłącznym elementem przewozu pasażerów,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wynajem pojazdów samochodowych lub innych pojazdów silnikowych,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inną usługę świadczoną podróżnym, która nie stanowi integralnej części usług wskazanych </a:t>
            </a: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lit. a–c;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Usługa turystyczna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551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84200" y="1981200"/>
            <a:ext cx="11366500" cy="2339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Impreza turystyczna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200" b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połączenie co najmniej </a:t>
            </a:r>
            <a:r>
              <a:rPr lang="pl-PL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dwóch różnych rodzajów usług turystycznych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potrzeby tej samej podróży lub wakacji, spełniające warunki, o których mowa w art. 5 ust. 1;</a:t>
            </a: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Impreza turystyczna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879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7" name="Symbol zastępczy zawartości 6"/>
          <p:cNvSpPr>
            <a:spLocks noGrp="1"/>
          </p:cNvSpPr>
          <p:nvPr>
            <p:ph idx="4294967295"/>
          </p:nvPr>
        </p:nvSpPr>
        <p:spPr>
          <a:xfrm>
            <a:off x="550718" y="1419224"/>
            <a:ext cx="11031682" cy="7191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u="sng" dirty="0"/>
              <a:t>Art. 5. 1. Do utworzenia imprezy turystycznej dochodzi, jeżeli: </a:t>
            </a:r>
            <a:r>
              <a:rPr lang="pl-PL" sz="2000" u="sng" dirty="0" smtClean="0"/>
              <a:t/>
            </a:r>
            <a:br>
              <a:rPr lang="pl-PL" sz="2000" u="sng" dirty="0" smtClean="0"/>
            </a:br>
            <a:endParaRPr lang="pl-PL" sz="2000" dirty="0"/>
          </a:p>
          <a:p>
            <a:pPr marL="0" indent="0">
              <a:buNone/>
            </a:pPr>
            <a:r>
              <a:rPr lang="pl-PL" sz="2000" dirty="0"/>
              <a:t>1) usługi turystyczne zostały połączone przez jednego przedsiębiorcę turystycznego, w tym na prośbę podróżnego lub zgodnie z jego wyborem, przed zawarciem umowy obejmującej wszystkie usługi </a:t>
            </a:r>
            <a:r>
              <a:rPr lang="pl-PL" sz="2000" dirty="0" smtClean="0"/>
              <a:t>lub</a:t>
            </a:r>
          </a:p>
          <a:p>
            <a:pPr marL="0" indent="0">
              <a:buNone/>
            </a:pP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Przykład : 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klient kupuje gotowy produkt w postaci imprezy turystycznej albo organizator pakietuje mu kilka usług w jeden specjalnie dedykowany produkt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endParaRPr lang="pl-PL" sz="2000" i="1" dirty="0" smtClean="0"/>
          </a:p>
          <a:p>
            <a:pPr marL="0" indent="0">
              <a:buNone/>
            </a:pPr>
            <a:r>
              <a:rPr lang="pl-PL" sz="2000" dirty="0" smtClean="0"/>
              <a:t>2</a:t>
            </a:r>
            <a:r>
              <a:rPr lang="pl-PL" sz="2000" dirty="0"/>
              <a:t>) niezależnie od tego, czy zawarto odrębne umowy z dostawcami poszczególnych usług turystycznych, usługi te są:</a:t>
            </a:r>
          </a:p>
          <a:p>
            <a:pPr marL="0" indent="0">
              <a:buNone/>
            </a:pPr>
            <a:r>
              <a:rPr lang="pl-PL" sz="2000" dirty="0"/>
              <a:t>a) nabywane w jednym punkcie sprzedaży i zostały wybrane, zanim podróżny zgodził się dokonać zapłaty </a:t>
            </a:r>
            <a:r>
              <a:rPr lang="pl-PL" sz="2000" dirty="0" smtClean="0"/>
              <a:t>lub</a:t>
            </a:r>
          </a:p>
          <a:p>
            <a:pPr marL="0" indent="0">
              <a:buNone/>
            </a:pP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Przykład : 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w biurze podróży klient wybiera kilka usług jeszcze przed zgodą na faktyczną zapłatę</a:t>
            </a:r>
          </a:p>
          <a:p>
            <a:pPr marL="0" indent="0">
              <a:buNone/>
            </a:pPr>
            <a:r>
              <a:rPr lang="pl-PL" sz="2000" dirty="0" smtClean="0"/>
              <a:t>b</a:t>
            </a:r>
            <a:r>
              <a:rPr lang="pl-PL" sz="2000" dirty="0"/>
              <a:t>) oferowane lub sprzedawane po cenie obejmującej wszystkie usługi lub po cenie całkowitej, lub gdy jedną z tych cen obciążany jest nabywca, </a:t>
            </a:r>
            <a:r>
              <a:rPr lang="pl-PL" sz="2000" dirty="0" smtClean="0"/>
              <a:t>lub</a:t>
            </a:r>
          </a:p>
          <a:p>
            <a:pPr marL="0" indent="0">
              <a:buNone/>
            </a:pPr>
            <a:r>
              <a:rPr lang="pl-PL" sz="2000" b="1" i="1" dirty="0" smtClean="0">
                <a:solidFill>
                  <a:schemeClr val="accent1">
                    <a:lumMod val="75000"/>
                  </a:schemeClr>
                </a:solidFill>
              </a:rPr>
              <a:t>Przykład : 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biuro podróży sprzedaje pakiet w cenie całkowitej obejmującej wszystkie elementy składowe</a:t>
            </a:r>
          </a:p>
          <a:p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Impreza turystyczna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913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7" name="Symbol zastępczy zawartości 6"/>
          <p:cNvSpPr>
            <a:spLocks noGrp="1"/>
          </p:cNvSpPr>
          <p:nvPr>
            <p:ph idx="4294967295"/>
          </p:nvPr>
        </p:nvSpPr>
        <p:spPr>
          <a:xfrm>
            <a:off x="449118" y="1139824"/>
            <a:ext cx="11387282" cy="7191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u="sng" dirty="0"/>
              <a:t>Art. 5. 1. Do utworzenia imprezy turystycznej dochodzi, jeżeli: </a:t>
            </a:r>
            <a:endParaRPr lang="pl-PL" sz="1800" b="1" dirty="0"/>
          </a:p>
          <a:p>
            <a:pPr marL="0" indent="0">
              <a:buNone/>
            </a:pPr>
            <a:r>
              <a:rPr lang="pl-PL" sz="1900" dirty="0" smtClean="0"/>
              <a:t>2</a:t>
            </a:r>
            <a:r>
              <a:rPr lang="pl-PL" sz="1900" dirty="0"/>
              <a:t>) niezależnie od tego, czy zawarto odrębne umowy z dostawcami poszczególnych usług turystycznych, usługi te są</a:t>
            </a:r>
            <a:r>
              <a:rPr lang="pl-PL" sz="1900" dirty="0" smtClean="0"/>
              <a:t>:</a:t>
            </a:r>
            <a:br>
              <a:rPr lang="pl-PL" sz="1900" dirty="0" smtClean="0"/>
            </a:br>
            <a:r>
              <a:rPr lang="pl-PL" sz="1900" dirty="0" smtClean="0"/>
              <a:t>(…)</a:t>
            </a:r>
            <a:br>
              <a:rPr lang="pl-PL" sz="1900" dirty="0" smtClean="0"/>
            </a:br>
            <a:r>
              <a:rPr lang="pl-PL" sz="1900" dirty="0" smtClean="0"/>
              <a:t>c</a:t>
            </a:r>
            <a:r>
              <a:rPr lang="pl-PL" sz="1900" dirty="0"/>
              <a:t>) reklamowane lub sprzedawane przy użyciu określenia „impreza turystyczna” lub podobnego, </a:t>
            </a:r>
            <a:r>
              <a:rPr lang="pl-PL" sz="1900" dirty="0" smtClean="0"/>
              <a:t>lub</a:t>
            </a:r>
            <a:br>
              <a:rPr lang="pl-PL" sz="1900" dirty="0" smtClean="0"/>
            </a:br>
            <a:r>
              <a:rPr lang="pl-PL" sz="1900" b="1" i="1" dirty="0" smtClean="0">
                <a:solidFill>
                  <a:schemeClr val="accent1">
                    <a:lumMod val="75000"/>
                  </a:schemeClr>
                </a:solidFill>
              </a:rPr>
              <a:t>Przykład : </a:t>
            </a:r>
            <a:r>
              <a:rPr lang="pl-PL" sz="1900" i="1" dirty="0" smtClean="0">
                <a:solidFill>
                  <a:schemeClr val="accent1">
                    <a:lumMod val="75000"/>
                  </a:schemeClr>
                </a:solidFill>
              </a:rPr>
              <a:t>biuro podróży sprzedaje produkt o nazwie „impreza turystyczna”, „impreza wypoczynkowa”, „podróż turystyczna”, „wycieczka turystyczna”</a:t>
            </a:r>
          </a:p>
          <a:p>
            <a:pPr marL="0" indent="0">
              <a:buNone/>
            </a:pPr>
            <a:r>
              <a:rPr lang="pl-PL" sz="1900" dirty="0" smtClean="0"/>
              <a:t>d</a:t>
            </a:r>
            <a:r>
              <a:rPr lang="pl-PL" sz="1900" dirty="0"/>
              <a:t>) łączone po zawarciu umowy, na podstawie której podróżny został uprawniony do dokonania wyboru spośród różnych rodzajów usług turystycznych, </a:t>
            </a:r>
            <a:r>
              <a:rPr lang="pl-PL" sz="1900" dirty="0" smtClean="0"/>
              <a:t>lub</a:t>
            </a:r>
            <a:br>
              <a:rPr lang="pl-PL" sz="1900" dirty="0" smtClean="0"/>
            </a:br>
            <a:r>
              <a:rPr lang="pl-PL" sz="1900" b="1" i="1" dirty="0" smtClean="0">
                <a:solidFill>
                  <a:schemeClr val="accent1">
                    <a:lumMod val="75000"/>
                  </a:schemeClr>
                </a:solidFill>
              </a:rPr>
              <a:t>Przykład : </a:t>
            </a:r>
            <a:r>
              <a:rPr lang="pl-PL" sz="1900" i="1" dirty="0" smtClean="0">
                <a:solidFill>
                  <a:schemeClr val="accent1">
                    <a:lumMod val="75000"/>
                  </a:schemeClr>
                </a:solidFill>
              </a:rPr>
              <a:t>biuro podróży zawiera umowę ogólną uprawniającą klienta do wyboru spośród różnych usług turystycznych i </a:t>
            </a:r>
            <a:r>
              <a:rPr lang="pl-PL" sz="1900" i="1" dirty="0" err="1" smtClean="0">
                <a:solidFill>
                  <a:schemeClr val="accent1">
                    <a:lumMod val="75000"/>
                  </a:schemeClr>
                </a:solidFill>
              </a:rPr>
              <a:t>spakietowanie</a:t>
            </a:r>
            <a:r>
              <a:rPr lang="pl-PL" sz="1900" i="1" dirty="0" smtClean="0">
                <a:solidFill>
                  <a:schemeClr val="accent1">
                    <a:lumMod val="75000"/>
                  </a:schemeClr>
                </a:solidFill>
              </a:rPr>
              <a:t> produktu</a:t>
            </a:r>
          </a:p>
          <a:p>
            <a:pPr marL="0" indent="0">
              <a:buNone/>
            </a:pPr>
            <a:r>
              <a:rPr lang="pl-PL" sz="1900" dirty="0" smtClean="0"/>
              <a:t>e</a:t>
            </a:r>
            <a:r>
              <a:rPr lang="pl-PL" sz="1900" dirty="0"/>
              <a:t>) nabywane od odrębnych przedsiębiorców turystycznych za pośrednictwem powiązanych procesów rezerwacji online, podczas których przedsiębiorca turystyczny, z którym zawarta została pierwsza umowa, przekazuje innemu przedsiębiorcy turystycznemu lub przedsiębiorcom turystycznym: imię i nazwisko podróżnego, adres poczty elektronicznej oraz szczegóły płatności, a umowa z tym innym przedsiębiorcą turystycznym lub przedsiębiorcami turystycznymi zostanie zawarta najpóźniej 24 godziny po potwierdzeniu rezerwacji pierwszej usługi </a:t>
            </a:r>
            <a:r>
              <a:rPr lang="pl-PL" sz="1900" dirty="0" smtClean="0"/>
              <a:t>turystycznej.</a:t>
            </a:r>
            <a:br>
              <a:rPr lang="pl-PL" sz="1900" dirty="0" smtClean="0"/>
            </a:br>
            <a:r>
              <a:rPr lang="pl-PL" sz="1900" b="1" i="1" dirty="0" smtClean="0">
                <a:solidFill>
                  <a:schemeClr val="accent1">
                    <a:lumMod val="75000"/>
                  </a:schemeClr>
                </a:solidFill>
              </a:rPr>
              <a:t>Przykład :  </a:t>
            </a:r>
            <a:r>
              <a:rPr lang="pl-PL" sz="1900" i="1" dirty="0" smtClean="0">
                <a:solidFill>
                  <a:schemeClr val="accent1">
                    <a:lumMod val="75000"/>
                  </a:schemeClr>
                </a:solidFill>
              </a:rPr>
              <a:t>biuro podróży oferujące usługę noclegową po zawarciu umowy z klientem poprzez p[owiązane procesy rezerwacji online przekazuje dane osobowe klienta oraz szczegóły płatności (np. numer karty kredytowej) innemu podmiotowi świadczącemu usługę transportową a klient przed upływem 24 h od pierwotnej rezerwacji zawiera tę umowę na transport powrotny do domu</a:t>
            </a:r>
            <a:endParaRPr lang="pl-PL" sz="19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18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Impreza turystyczna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913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32509" y="1552862"/>
            <a:ext cx="11630891" cy="483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2. </a:t>
            </a:r>
            <a:r>
              <a:rPr lang="pl-PL" sz="2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utworzenia imprezy turystycznej nie dochodzi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mimo spełnienia przesłanek, o których mowa </a:t>
            </a: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ust. 1, w przypadku połączenia nie więcej niż jednego rodzaju usługi turystycznej, o której mowa </a:t>
            </a: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 4 pkt 1 lit. a, b albo c, z jedną lub kilkoma usługami turystycznymi, o których mowa w art. 4 pkt 1 lit. d, które: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 stanowią mniej niż 25% łącznej wartości połączonych usług turystycznych i nie są reklamowane jako istotny element tego połączenia, ani nie stanowią istotnego elementu z innych przyczyn </a:t>
            </a: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 : klient zakupuje usługę noclegową w  hotelu za 1000 zł i bilet wstępu na występ kabaretowy za cenę 100 zł, lecz nocleg i występ nie jest reklamowany jako pakiet</a:t>
            </a:r>
            <a:endParaRPr lang="pl-PL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 zostały wybrane i nabyte po rozpoczęciu realizacji usługi turystycznej, o której mowa w art. 4 pkt 1 lit. a, b albo c</a:t>
            </a:r>
            <a:r>
              <a:rPr lang="pl-PL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 : klient realizuje 7 dniowy pobyt w hotelu i w trakcie tego zakupuje w recepcji kulig z pochodniami</a:t>
            </a:r>
            <a:endParaRPr lang="pl-PL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Impreza turystyczna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413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1" y="317042"/>
            <a:ext cx="1700763" cy="56640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508000" y="2242970"/>
            <a:ext cx="11188700" cy="3524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Powiązane usługi </a:t>
            </a:r>
            <a:r>
              <a:rPr lang="pl-PL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turystyczne</a:t>
            </a:r>
            <a:br>
              <a:rPr lang="pl-PL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niestanowiące imprezy turystycznej połączenie co najmniej dwóch różnych rodzajów usług turystycznych nabytych na potrzeby tej samej podróży lub wakacji, objęte odrębnymi umowami z dostawcami poszczególnych usług turystycznych, spełniające warunki, o których mowa w art. 6 ust. 1;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930342" y="599662"/>
            <a:ext cx="4261657" cy="781397"/>
          </a:xfrm>
          <a:prstGeom prst="rect">
            <a:avLst/>
          </a:prstGeom>
          <a:solidFill>
            <a:srgbClr val="273E5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95900" algn="l"/>
              </a:tabLst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Powiązane usługi turystyczne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71647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355</Words>
  <Application>Microsoft Office PowerPoint</Application>
  <PresentationFormat>Panoramiczny</PresentationFormat>
  <Paragraphs>78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Motyw pakietu Office</vt:lpstr>
      <vt:lpstr>Agnieszka Miklaszewicz Departament Turystyki Urząd Marszałkowski Województwa Pomorskiego </vt:lpstr>
      <vt:lpstr>Zmiany od 1 lipca 2018 roku</vt:lpstr>
      <vt:lpstr>Zmiany od 1 lipca 2018 roku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Miklaszewicz Agnieszka</dc:creator>
  <cp:lastModifiedBy>Miklaszewicz Agnieszka</cp:lastModifiedBy>
  <cp:revision>17</cp:revision>
  <dcterms:created xsi:type="dcterms:W3CDTF">2018-03-26T07:01:13Z</dcterms:created>
  <dcterms:modified xsi:type="dcterms:W3CDTF">2018-03-27T09:48:33Z</dcterms:modified>
</cp:coreProperties>
</file>