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1" r:id="rId2"/>
    <p:sldId id="499" r:id="rId3"/>
    <p:sldId id="498" r:id="rId4"/>
    <p:sldId id="496" r:id="rId5"/>
    <p:sldId id="489" r:id="rId6"/>
    <p:sldId id="490" r:id="rId7"/>
    <p:sldId id="503" r:id="rId8"/>
    <p:sldId id="479" r:id="rId9"/>
    <p:sldId id="494" r:id="rId10"/>
    <p:sldId id="484" r:id="rId11"/>
    <p:sldId id="506" r:id="rId12"/>
    <p:sldId id="504" r:id="rId13"/>
    <p:sldId id="505" r:id="rId14"/>
    <p:sldId id="507" r:id="rId15"/>
    <p:sldId id="508" r:id="rId16"/>
    <p:sldId id="509" r:id="rId17"/>
    <p:sldId id="510" r:id="rId18"/>
    <p:sldId id="511" r:id="rId19"/>
    <p:sldId id="536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7" r:id="rId34"/>
    <p:sldId id="538" r:id="rId35"/>
    <p:sldId id="539" r:id="rId36"/>
    <p:sldId id="512" r:id="rId37"/>
    <p:sldId id="513" r:id="rId38"/>
    <p:sldId id="514" r:id="rId39"/>
    <p:sldId id="515" r:id="rId40"/>
    <p:sldId id="516" r:id="rId41"/>
    <p:sldId id="517" r:id="rId42"/>
    <p:sldId id="518" r:id="rId43"/>
    <p:sldId id="519" r:id="rId44"/>
    <p:sldId id="520" r:id="rId45"/>
    <p:sldId id="521" r:id="rId46"/>
    <p:sldId id="522" r:id="rId47"/>
    <p:sldId id="540" r:id="rId48"/>
    <p:sldId id="541" r:id="rId49"/>
    <p:sldId id="501" r:id="rId50"/>
    <p:sldId id="495" r:id="rId51"/>
  </p:sldIdLst>
  <p:sldSz cx="9144000" cy="6858000" type="screen4x3"/>
  <p:notesSz cx="6800850" cy="99314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336699"/>
    <a:srgbClr val="003399"/>
    <a:srgbClr val="FF0000"/>
    <a:srgbClr val="FFFFCC"/>
    <a:srgbClr val="FFFF99"/>
    <a:srgbClr val="FFFF66"/>
    <a:srgbClr val="00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5187" autoAdjust="0"/>
  </p:normalViewPr>
  <p:slideViewPr>
    <p:cSldViewPr>
      <p:cViewPr>
        <p:scale>
          <a:sx n="77" d="100"/>
          <a:sy n="77" d="100"/>
        </p:scale>
        <p:origin x="-13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76" cy="497126"/>
          </a:xfrm>
          <a:prstGeom prst="rect">
            <a:avLst/>
          </a:prstGeom>
        </p:spPr>
        <p:txBody>
          <a:bodyPr vert="horz" lIns="91476" tIns="45739" rIns="91476" bIns="4573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487" y="1"/>
            <a:ext cx="2947776" cy="497126"/>
          </a:xfrm>
          <a:prstGeom prst="rect">
            <a:avLst/>
          </a:prstGeom>
        </p:spPr>
        <p:txBody>
          <a:bodyPr vert="horz" lIns="91476" tIns="45739" rIns="91476" bIns="45739" rtlCol="0"/>
          <a:lstStyle>
            <a:lvl1pPr algn="r">
              <a:defRPr sz="1200"/>
            </a:lvl1pPr>
          </a:lstStyle>
          <a:p>
            <a:fld id="{ED1D2CCE-E67D-4379-88DF-8C0B6B4D923F}" type="datetimeFigureOut">
              <a:rPr lang="pl-PL" smtClean="0"/>
              <a:pPr/>
              <a:t>2016-10-13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7776" cy="497125"/>
          </a:xfrm>
          <a:prstGeom prst="rect">
            <a:avLst/>
          </a:prstGeom>
        </p:spPr>
        <p:txBody>
          <a:bodyPr vert="horz" lIns="91476" tIns="45739" rIns="91476" bIns="4573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487" y="9432687"/>
            <a:ext cx="2947776" cy="497125"/>
          </a:xfrm>
          <a:prstGeom prst="rect">
            <a:avLst/>
          </a:prstGeom>
        </p:spPr>
        <p:txBody>
          <a:bodyPr vert="horz" lIns="91476" tIns="45739" rIns="91476" bIns="45739" rtlCol="0" anchor="b"/>
          <a:lstStyle>
            <a:lvl1pPr algn="r">
              <a:defRPr sz="1200"/>
            </a:lvl1pPr>
          </a:lstStyle>
          <a:p>
            <a:fld id="{1D45A18C-12AB-42C7-BC8B-4A741A2B54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63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334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6" tIns="45739" rIns="91476" bIns="457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96" y="1"/>
            <a:ext cx="2946334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6" tIns="45739" rIns="91476" bIns="457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4" y="4717139"/>
            <a:ext cx="5441004" cy="44693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6" tIns="45739" rIns="91476" bIns="45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8"/>
            <a:ext cx="2946334" cy="497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6" tIns="45739" rIns="91476" bIns="457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96" y="9432688"/>
            <a:ext cx="2946334" cy="497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6" tIns="45739" rIns="91476" bIns="457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2098EFF-16FA-4CFD-BD9A-14F35FE73F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043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ZW obowiązujące w dniu rozpoczęcia naboru wniosków.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638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liczba uzyskanych punktów kwalifikujący do otrzymania oceny pozytywnej 50%, </a:t>
            </a:r>
            <a:r>
              <a:rPr lang="pl-PL" dirty="0" err="1" smtClean="0"/>
              <a:t>wwf</a:t>
            </a:r>
            <a:r>
              <a:rPr lang="pl-PL" dirty="0" smtClean="0"/>
              <a:t> uzupełnienie</a:t>
            </a:r>
            <a:r>
              <a:rPr lang="pl-PL" baseline="0" dirty="0" smtClean="0"/>
              <a:t> nie krócej niż 7, dni wykonalności </a:t>
            </a:r>
            <a:r>
              <a:rPr lang="pl-PL" baseline="0" smtClean="0"/>
              <a:t>5 dni.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13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068647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Dz</a:t>
            </a:r>
            <a:r>
              <a:rPr lang="pl-PL" dirty="0" smtClean="0"/>
              <a:t> 4.2 kryteria początek </a:t>
            </a:r>
            <a:r>
              <a:rPr lang="pl-PL" dirty="0" err="1" smtClean="0"/>
              <a:t>str</a:t>
            </a:r>
            <a:r>
              <a:rPr lang="pl-PL" dirty="0" smtClean="0"/>
              <a:t> 423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14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666713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803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EB3E82-B51E-4418-8DE3-CA7A20BB34C1}" type="slidenum">
              <a:rPr lang="pl-PL" smtClean="0"/>
              <a:pPr algn="r"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33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803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47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803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48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8035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49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803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63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 smtClean="0"/>
              <a:t>ZW obowiązujące </a:t>
            </a:r>
            <a:r>
              <a:rPr lang="pl-PL" i="1" dirty="0"/>
              <a:t>w dniu rozpoczęcia naboru wniosków;  </a:t>
            </a:r>
            <a:r>
              <a:rPr lang="pl-PL" i="1" dirty="0" err="1"/>
              <a:t>SzOOP</a:t>
            </a:r>
            <a:r>
              <a:rPr lang="pl-PL" i="1" dirty="0"/>
              <a:t>  z </a:t>
            </a:r>
            <a:r>
              <a:rPr lang="pl-PL" dirty="0"/>
              <a:t>dnia </a:t>
            </a:r>
            <a:r>
              <a:rPr lang="pl-PL" dirty="0" smtClean="0"/>
              <a:t>8 września 16r . Zawężenie max dofinansowanie 10 mln PLN.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63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63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63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Nie ma osób fizycznych.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27564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(Szacowany roczny spadek emisji gazów cieplarnianych) – nie ma</a:t>
            </a:r>
            <a:r>
              <a:rPr lang="pl-PL" baseline="0" dirty="0" smtClean="0"/>
              <a:t> obowiązku</a:t>
            </a:r>
            <a:r>
              <a:rPr lang="pl-PL" dirty="0" smtClean="0"/>
              <a:t> żadnych audytów energetycznych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7855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803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098EFF-16FA-4CFD-BD9A-14F35FE73F3A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803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874D-130D-4C35-B431-2145447FE2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E843-58AA-4E7D-A73A-B9759DC7E63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5CF73-A024-447A-A511-1FE12CDF66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47AB3-EB15-4C37-B358-FBB1809F1B2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A9E4-9192-423D-A5CA-1D728CBB304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22DF-2F62-4644-8EB2-1B9599D0C3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B01C-175B-47F4-82FD-5F04DF588A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1EEC5-F380-410E-A21A-448A2B74E1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9A47-A019-49F6-8C27-EF2ECD18203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AE677-9AA6-4AB1-8F6B-691D794EE41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B4770-43DD-488D-AE61-68D94808DA8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66415-6F55-48B2-B917-64B4AC5AA8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E8DD9-B126-4CE4-B0DA-BD4B406B532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B3E81BEB-B730-426D-BECF-630D2AA31C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po.pomorskie.eu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rpo.pomorskie.eu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1589087" y="6165304"/>
            <a:ext cx="5905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1200" b="1" dirty="0">
                <a:solidFill>
                  <a:schemeClr val="bg1"/>
                </a:solidFill>
                <a:latin typeface="Calibri" pitchFamily="34" charset="0"/>
              </a:rPr>
              <a:t>Regionalny Program Operacyjny </a:t>
            </a:r>
            <a:r>
              <a:rPr lang="pl-PL" altLang="pl-PL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altLang="pl-PL" sz="1200" b="1" dirty="0">
                <a:solidFill>
                  <a:schemeClr val="bg1"/>
                </a:solidFill>
                <a:latin typeface="Calibri" pitchFamily="34" charset="0"/>
              </a:rPr>
              <a:t>Województwa Pomorskiego na lata 2014-2020</a:t>
            </a:r>
          </a:p>
        </p:txBody>
      </p:sp>
      <p:pic>
        <p:nvPicPr>
          <p:cNvPr id="2054" name="Picture 7" descr="D:\POMORSKIE W UNII_SIW_NSS_ZNAKI_UNIJNE\NSS-NOWY-2014-2020\FE-2014-2020-PREZENTACJA PP\listownik-monoKONTRA-PASEK-Pomorskie-FE-UMWP-UE-EFSI-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260350"/>
            <a:ext cx="83375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70874" y="5373216"/>
            <a:ext cx="3941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Gdańsk, 14 października 2016 r.</a:t>
            </a:r>
            <a:endParaRPr lang="pl-PL" altLang="pl-PL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Tytuł 1"/>
          <p:cNvSpPr>
            <a:spLocks noGrp="1"/>
          </p:cNvSpPr>
          <p:nvPr>
            <p:ph type="title"/>
          </p:nvPr>
        </p:nvSpPr>
        <p:spPr>
          <a:xfrm>
            <a:off x="143000" y="2604852"/>
            <a:ext cx="9001000" cy="1143000"/>
          </a:xfrm>
        </p:spPr>
        <p:txBody>
          <a:bodyPr/>
          <a:lstStyle/>
          <a:p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> </a:t>
            </a:r>
            <a:r>
              <a:rPr lang="pl-PL" sz="3200" i="1" dirty="0">
                <a:solidFill>
                  <a:schemeClr val="bg1"/>
                </a:solidFill>
                <a:latin typeface="Calibri" panose="020F0502020204030204" pitchFamily="34" charset="0"/>
              </a:rPr>
              <a:t>Omówienie wytycznych konkursowych w tym kryteriów wyboru </a:t>
            </a:r>
            <a:r>
              <a:rPr lang="pl-PL" sz="3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projektów w ramach Działania 8.4</a:t>
            </a:r>
            <a:br>
              <a:rPr lang="pl-PL" sz="3200" i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sz="3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RPO WP 2014-2020 </a:t>
            </a:r>
            <a:r>
              <a:rPr lang="pl-PL" sz="3200" i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br>
              <a:rPr lang="pl-PL" sz="3200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l-PL" altLang="pl-PL" sz="3000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pl-PL" altLang="pl-PL" sz="3000" b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pl-PL" altLang="pl-PL" sz="3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275357" y="764704"/>
            <a:ext cx="8784976" cy="697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000" b="1" dirty="0" smtClean="0"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1800" b="1" i="1" dirty="0" smtClean="0">
                <a:latin typeface="Calibri" panose="020F0502020204030204" pitchFamily="34" charset="0"/>
              </a:rPr>
              <a:t>Informacje dodatkowe: </a:t>
            </a:r>
            <a:endParaRPr lang="pl-PL" altLang="pl-PL" sz="1800" i="1" dirty="0" smtClean="0"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1800" i="1" dirty="0" smtClean="0">
                <a:latin typeface="Calibri" panose="020F0502020204030204" pitchFamily="34" charset="0"/>
              </a:rPr>
              <a:t>Termin składania wniosków: </a:t>
            </a:r>
            <a:r>
              <a:rPr lang="pl-PL" altLang="pl-PL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18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05.12.2016 r. -  09.01.2017 r.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1800" i="1" dirty="0" smtClean="0">
                <a:latin typeface="Calibri" panose="020F0502020204030204" pitchFamily="34" charset="0"/>
              </a:rPr>
              <a:t>Kwota przeznaczona na dofinansowanie projektów w konkursie:</a:t>
            </a:r>
            <a:r>
              <a:rPr lang="pl-PL" altLang="pl-PL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  220 468 </a:t>
            </a:r>
            <a:r>
              <a:rPr lang="pl-PL" altLang="pl-PL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231 PLN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1800" i="1" dirty="0" smtClean="0">
                <a:latin typeface="Calibri" panose="020F0502020204030204" pitchFamily="34" charset="0"/>
              </a:rPr>
              <a:t>Maksymalna </a:t>
            </a:r>
            <a:r>
              <a:rPr lang="pl-PL" altLang="pl-PL" sz="1800" i="1" dirty="0">
                <a:latin typeface="Calibri" panose="020F0502020204030204" pitchFamily="34" charset="0"/>
              </a:rPr>
              <a:t>wartość projektu</a:t>
            </a:r>
            <a:r>
              <a:rPr lang="pl-PL" altLang="pl-PL" sz="1800" i="1" dirty="0" smtClean="0">
                <a:latin typeface="Calibri" panose="020F0502020204030204" pitchFamily="34" charset="0"/>
              </a:rPr>
              <a:t>: </a:t>
            </a:r>
            <a:r>
              <a:rPr lang="pl-PL" altLang="pl-PL" sz="1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 </a:t>
            </a:r>
            <a:r>
              <a:rPr lang="pl-PL" altLang="pl-PL" sz="1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000 000 PLN</a:t>
            </a:r>
            <a:endParaRPr lang="pl-PL" altLang="pl-PL" sz="1800" b="1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1800" i="1" dirty="0" smtClean="0">
                <a:latin typeface="Calibri" panose="020F0502020204030204" pitchFamily="34" charset="0"/>
              </a:rPr>
              <a:t>Minimalna wartość projektu:</a:t>
            </a:r>
            <a:r>
              <a:rPr lang="pl-PL" altLang="pl-PL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nie została ustalona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l-PL" sz="1800" i="1" dirty="0" smtClean="0">
                <a:latin typeface="Calibri" panose="020F0502020204030204" pitchFamily="34" charset="0"/>
              </a:rPr>
              <a:t>Maksymalna </a:t>
            </a:r>
            <a:r>
              <a:rPr lang="pl-PL" sz="1800" i="1" dirty="0">
                <a:latin typeface="Calibri" panose="020F0502020204030204" pitchFamily="34" charset="0"/>
              </a:rPr>
              <a:t>dopuszczalna kwota </a:t>
            </a:r>
            <a:r>
              <a:rPr lang="pl-PL" sz="1800" i="1" dirty="0" smtClean="0">
                <a:latin typeface="Calibri" panose="020F0502020204030204" pitchFamily="34" charset="0"/>
              </a:rPr>
              <a:t>dofinansowania: </a:t>
            </a:r>
            <a:r>
              <a:rPr lang="pl-PL" altLang="pl-PL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nie została ustalona </a:t>
            </a:r>
            <a:endParaRPr lang="pl-PL" altLang="pl-PL" sz="1800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1800" i="1" dirty="0" smtClean="0">
                <a:latin typeface="Calibri" panose="020F0502020204030204" pitchFamily="34" charset="0"/>
              </a:rPr>
              <a:t>Warunki uwzględniania dochodu w projekcie: </a:t>
            </a:r>
            <a:r>
              <a:rPr lang="pl-PL" altLang="pl-PL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metodą luki w finansowaniu</a:t>
            </a:r>
            <a:endParaRPr lang="pl-PL" altLang="pl-PL" sz="1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altLang="pl-PL" sz="1800" i="1" dirty="0" smtClean="0">
                <a:latin typeface="Calibri" panose="020F0502020204030204" pitchFamily="34" charset="0"/>
              </a:rPr>
              <a:t>Maksymalny poziom dofinansowania: </a:t>
            </a:r>
            <a:r>
              <a:rPr lang="pl-PL" altLang="pl-PL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85% wydatków kwalifikowalnych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l-PL" sz="1800" i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800" i="1" dirty="0" smtClean="0">
                <a:latin typeface="Calibri" pitchFamily="34" charset="0"/>
              </a:rPr>
              <a:t>W </a:t>
            </a:r>
            <a:r>
              <a:rPr lang="pl-PL" sz="1800" i="1" dirty="0">
                <a:latin typeface="Calibri" pitchFamily="34" charset="0"/>
              </a:rPr>
              <a:t>ramach Działania 8.4 </a:t>
            </a:r>
            <a:r>
              <a:rPr lang="pl-PL" sz="1800" b="1" i="1" dirty="0">
                <a:latin typeface="Calibri" pitchFamily="34" charset="0"/>
              </a:rPr>
              <a:t>przewiduje się stosowanie zaliczek.</a:t>
            </a:r>
            <a:r>
              <a:rPr lang="pl-PL" sz="1800" i="1" dirty="0">
                <a:latin typeface="Calibri" pitchFamily="34" charset="0"/>
              </a:rPr>
              <a:t> Szczegółowe zasady </a:t>
            </a:r>
            <a:r>
              <a:rPr lang="pl-PL" sz="1800" i="1" dirty="0" smtClean="0">
                <a:latin typeface="Calibri" pitchFamily="34" charset="0"/>
              </a:rPr>
              <a:t>stosowania ww. mechanizmu </a:t>
            </a:r>
            <a:r>
              <a:rPr lang="pl-PL" sz="1800" i="1" dirty="0">
                <a:latin typeface="Calibri" pitchFamily="34" charset="0"/>
              </a:rPr>
              <a:t>określone są w Zasadach wdrażania RPO WP 2014-2020</a:t>
            </a:r>
            <a:r>
              <a:rPr lang="pl-PL" sz="1800" dirty="0">
                <a:latin typeface="Calibri" pitchFamily="34" charset="0"/>
              </a:rPr>
              <a:t>. </a:t>
            </a:r>
            <a:endParaRPr lang="pl-PL" sz="18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800" i="1" dirty="0" smtClean="0">
                <a:latin typeface="Calibri" pitchFamily="34" charset="0"/>
              </a:rPr>
              <a:t>W </a:t>
            </a:r>
            <a:r>
              <a:rPr lang="pl-PL" sz="1800" i="1" dirty="0">
                <a:latin typeface="Calibri" pitchFamily="34" charset="0"/>
              </a:rPr>
              <a:t>ramach Działania 8.4. </a:t>
            </a:r>
            <a:r>
              <a:rPr lang="pl-PL" sz="1800" b="1" i="1" dirty="0">
                <a:latin typeface="Calibri" pitchFamily="34" charset="0"/>
              </a:rPr>
              <a:t>nie przewiduje się możliwości zastosowania cross-</a:t>
            </a:r>
            <a:r>
              <a:rPr lang="pl-PL" sz="1800" b="1" i="1" dirty="0" err="1">
                <a:latin typeface="Calibri" pitchFamily="34" charset="0"/>
              </a:rPr>
              <a:t>financingu</a:t>
            </a:r>
            <a:r>
              <a:rPr lang="pl-PL" sz="1800" b="1" i="1" dirty="0">
                <a:latin typeface="Calibri" pitchFamily="34" charset="0"/>
              </a:rPr>
              <a:t> </a:t>
            </a:r>
            <a:r>
              <a:rPr lang="pl-PL" sz="1800" i="1" dirty="0">
                <a:latin typeface="Calibri" pitchFamily="34" charset="0"/>
              </a:rPr>
              <a:t>(instrumentu elastyczności).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1600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000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275357" y="0"/>
            <a:ext cx="8784976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000" b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altLang="pl-PL" i="1" dirty="0" smtClean="0">
                <a:latin typeface="Calibri" panose="020F0502020204030204" pitchFamily="34" charset="0"/>
              </a:rPr>
              <a:t>Kryteria wyboru projektów w ramach Działania 8.4 Wsparcie atrakcyjności walorów dziedzictwa przyrodniczego</a:t>
            </a:r>
            <a:endParaRPr lang="pl-PL" altLang="pl-PL" i="1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1600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000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88" y="1340768"/>
            <a:ext cx="4024424" cy="49685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0825" y="1119188"/>
            <a:ext cx="8637588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66"/>
                </a:solidFill>
                <a:latin typeface="Calibri" pitchFamily="34" charset="0"/>
              </a:rPr>
              <a:t>SYSTEM WYBORU </a:t>
            </a:r>
            <a:r>
              <a:rPr lang="pl-PL" altLang="pl-PL" sz="1800" b="1" dirty="0" smtClean="0">
                <a:solidFill>
                  <a:srgbClr val="000066"/>
                </a:solidFill>
                <a:latin typeface="Calibri" pitchFamily="34" charset="0"/>
              </a:rPr>
              <a:t>PROJEKTÓW</a:t>
            </a:r>
            <a:endParaRPr lang="pl-PL" altLang="pl-PL" sz="1600" dirty="0">
              <a:latin typeface="Calibri" pitchFamily="34" charset="0"/>
            </a:endParaRPr>
          </a:p>
        </p:txBody>
      </p: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3279632" y="1772816"/>
            <a:ext cx="2579974" cy="4486573"/>
            <a:chOff x="1645" y="1810"/>
            <a:chExt cx="1543" cy="2514"/>
          </a:xfrm>
        </p:grpSpPr>
        <p:sp>
          <p:nvSpPr>
            <p:cNvPr id="11" name="AutoShape 79"/>
            <p:cNvSpPr>
              <a:spLocks noChangeArrowheads="1"/>
            </p:cNvSpPr>
            <p:nvPr/>
          </p:nvSpPr>
          <p:spPr bwMode="auto">
            <a:xfrm>
              <a:off x="1649" y="3229"/>
              <a:ext cx="1534" cy="758"/>
            </a:xfrm>
            <a:prstGeom prst="downArrowCallout">
              <a:avLst>
                <a:gd name="adj1" fmla="val 50594"/>
                <a:gd name="adj2" fmla="val 50594"/>
                <a:gd name="adj3" fmla="val 16667"/>
                <a:gd name="adj4" fmla="val 66667"/>
              </a:avLst>
            </a:prstGeom>
            <a:solidFill>
              <a:srgbClr val="FFFF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2" name="Text Box 80"/>
            <p:cNvSpPr txBox="1">
              <a:spLocks noChangeArrowheads="1"/>
            </p:cNvSpPr>
            <p:nvPr/>
          </p:nvSpPr>
          <p:spPr bwMode="auto">
            <a:xfrm>
              <a:off x="1648" y="3409"/>
              <a:ext cx="1536" cy="194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000" b="1" dirty="0"/>
                <a:t>OCENA WYKONALNOŚCI</a:t>
              </a:r>
              <a:endParaRPr lang="pl-PL" altLang="pl-PL" sz="1000" dirty="0"/>
            </a:p>
          </p:txBody>
        </p:sp>
        <p:sp>
          <p:nvSpPr>
            <p:cNvPr id="13" name="Text Box 81"/>
            <p:cNvSpPr txBox="1">
              <a:spLocks noChangeArrowheads="1"/>
            </p:cNvSpPr>
            <p:nvPr/>
          </p:nvSpPr>
          <p:spPr bwMode="auto">
            <a:xfrm>
              <a:off x="1645" y="3997"/>
              <a:ext cx="1534" cy="327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ts val="1000"/>
                </a:spcBef>
              </a:pPr>
              <a:r>
                <a:rPr lang="pl-PL" altLang="pl-PL" sz="1200" b="1" dirty="0"/>
                <a:t>ROZSTRZYGNIĘCIE KONKURSU</a:t>
              </a:r>
            </a:p>
            <a:p>
              <a:pPr algn="ctr">
                <a:spcBef>
                  <a:spcPts val="300"/>
                </a:spcBef>
              </a:pPr>
              <a:r>
                <a:rPr lang="pl-PL" altLang="pl-PL" sz="1200" b="1" dirty="0"/>
                <a:t>(ZWP)</a:t>
              </a:r>
              <a:endParaRPr lang="pl-PL" altLang="pl-PL" sz="1200" dirty="0"/>
            </a:p>
          </p:txBody>
        </p:sp>
        <p:sp>
          <p:nvSpPr>
            <p:cNvPr id="14" name="AutoShape 82"/>
            <p:cNvSpPr>
              <a:spLocks noChangeArrowheads="1"/>
            </p:cNvSpPr>
            <p:nvPr/>
          </p:nvSpPr>
          <p:spPr bwMode="auto">
            <a:xfrm>
              <a:off x="1654" y="1810"/>
              <a:ext cx="1534" cy="490"/>
            </a:xfrm>
            <a:prstGeom prst="downArrowCallout">
              <a:avLst>
                <a:gd name="adj1" fmla="val 78265"/>
                <a:gd name="adj2" fmla="val 78265"/>
                <a:gd name="adj3" fmla="val 16667"/>
                <a:gd name="adj4" fmla="val 66667"/>
              </a:avLst>
            </a:prstGeom>
            <a:solidFill>
              <a:srgbClr val="FFFF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5" name="Text Box 83"/>
            <p:cNvSpPr txBox="1">
              <a:spLocks noChangeArrowheads="1"/>
            </p:cNvSpPr>
            <p:nvPr/>
          </p:nvSpPr>
          <p:spPr bwMode="auto">
            <a:xfrm>
              <a:off x="1859" y="1810"/>
              <a:ext cx="111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200" b="1" dirty="0"/>
                <a:t>ZŁOŻENIE WNIOSKU</a:t>
              </a:r>
            </a:p>
            <a:p>
              <a:pPr algn="ctr"/>
              <a:r>
                <a:rPr lang="pl-PL" altLang="pl-PL" sz="1200" b="1" dirty="0"/>
                <a:t>O </a:t>
              </a:r>
              <a:r>
                <a:rPr lang="pl-PL" altLang="pl-PL" sz="1200" b="1" dirty="0" smtClean="0"/>
                <a:t>DOFINANSOWANIE</a:t>
              </a:r>
              <a:endParaRPr lang="pl-PL" altLang="pl-PL" sz="1200" b="1" dirty="0"/>
            </a:p>
          </p:txBody>
        </p:sp>
        <p:sp>
          <p:nvSpPr>
            <p:cNvPr id="16" name="AutoShape 84"/>
            <p:cNvSpPr>
              <a:spLocks noChangeArrowheads="1"/>
            </p:cNvSpPr>
            <p:nvPr/>
          </p:nvSpPr>
          <p:spPr bwMode="auto">
            <a:xfrm>
              <a:off x="1649" y="2322"/>
              <a:ext cx="1534" cy="491"/>
            </a:xfrm>
            <a:prstGeom prst="downArrowCallout">
              <a:avLst>
                <a:gd name="adj1" fmla="val 78106"/>
                <a:gd name="adj2" fmla="val 78106"/>
                <a:gd name="adj3" fmla="val 16667"/>
                <a:gd name="adj4" fmla="val 66667"/>
              </a:avLst>
            </a:prstGeom>
            <a:noFill/>
            <a:ln w="317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7" name="Text Box 85"/>
            <p:cNvSpPr txBox="1">
              <a:spLocks noChangeArrowheads="1"/>
            </p:cNvSpPr>
            <p:nvPr/>
          </p:nvSpPr>
          <p:spPr bwMode="auto">
            <a:xfrm>
              <a:off x="1648" y="2370"/>
              <a:ext cx="153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pl-PL" altLang="pl-PL" sz="1050" b="1" dirty="0">
                  <a:solidFill>
                    <a:srgbClr val="7F7F7F"/>
                  </a:solidFill>
                </a:rPr>
                <a:t>WERYFIKACJA WYMOGÓW FORMALNYCH</a:t>
              </a:r>
              <a:endParaRPr lang="pl-PL" altLang="pl-PL" sz="1050" dirty="0"/>
            </a:p>
          </p:txBody>
        </p:sp>
        <p:sp>
          <p:nvSpPr>
            <p:cNvPr id="18" name="AutoShape 86"/>
            <p:cNvSpPr>
              <a:spLocks noChangeArrowheads="1"/>
            </p:cNvSpPr>
            <p:nvPr/>
          </p:nvSpPr>
          <p:spPr bwMode="auto">
            <a:xfrm>
              <a:off x="1648" y="2826"/>
              <a:ext cx="1535" cy="392"/>
            </a:xfrm>
            <a:prstGeom prst="downArrowCallout">
              <a:avLst>
                <a:gd name="adj1" fmla="val 97895"/>
                <a:gd name="adj2" fmla="val 97895"/>
                <a:gd name="adj3" fmla="val 16667"/>
                <a:gd name="adj4" fmla="val 66667"/>
              </a:avLst>
            </a:prstGeom>
            <a:solidFill>
              <a:srgbClr val="FFFF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pl-PL" altLang="pl-PL"/>
            </a:p>
          </p:txBody>
        </p:sp>
        <p:sp>
          <p:nvSpPr>
            <p:cNvPr id="19" name="Text Box 87"/>
            <p:cNvSpPr txBox="1">
              <a:spLocks noChangeArrowheads="1"/>
            </p:cNvSpPr>
            <p:nvPr/>
          </p:nvSpPr>
          <p:spPr bwMode="auto">
            <a:xfrm>
              <a:off x="1648" y="2872"/>
              <a:ext cx="153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050" b="1"/>
                <a:t>OCENA FORMALNA</a:t>
              </a:r>
              <a:endParaRPr lang="pl-PL" altLang="pl-PL" sz="1050"/>
            </a:p>
          </p:txBody>
        </p:sp>
        <p:sp>
          <p:nvSpPr>
            <p:cNvPr id="20" name="Text Box 88"/>
            <p:cNvSpPr txBox="1">
              <a:spLocks noChangeArrowheads="1"/>
            </p:cNvSpPr>
            <p:nvPr/>
          </p:nvSpPr>
          <p:spPr bwMode="auto">
            <a:xfrm>
              <a:off x="1653" y="3229"/>
              <a:ext cx="1527" cy="1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050" b="1"/>
                <a:t>OCENA MERYTORYCZNA</a:t>
              </a:r>
              <a:endParaRPr lang="pl-PL" altLang="pl-PL" sz="1050"/>
            </a:p>
          </p:txBody>
        </p:sp>
        <p:sp>
          <p:nvSpPr>
            <p:cNvPr id="23" name="Text Box 91"/>
            <p:cNvSpPr txBox="1">
              <a:spLocks noChangeArrowheads="1"/>
            </p:cNvSpPr>
            <p:nvPr/>
          </p:nvSpPr>
          <p:spPr bwMode="auto">
            <a:xfrm>
              <a:off x="1648" y="3570"/>
              <a:ext cx="1536" cy="183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anchor="ctr"/>
            <a:lstStyle>
              <a:lvl1pPr>
                <a:defRPr sz="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000" b="1" dirty="0"/>
                <a:t>OCENA STRATEGICZNA </a:t>
              </a:r>
              <a:endParaRPr lang="pl-PL" altLang="pl-PL" sz="1000" dirty="0"/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3529" y="1158908"/>
            <a:ext cx="8388932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66"/>
                </a:solidFill>
                <a:latin typeface="Calibri" pitchFamily="34" charset="0"/>
              </a:rPr>
              <a:t>KRYTERIA WYBORU PROJEKTÓW: </a:t>
            </a:r>
            <a:r>
              <a:rPr lang="pl-PL" altLang="pl-PL" sz="1600" dirty="0" smtClean="0">
                <a:latin typeface="Calibri" pitchFamily="34" charset="0"/>
              </a:rPr>
              <a:t>FORMALNE</a:t>
            </a:r>
            <a:r>
              <a:rPr lang="pl-PL" altLang="pl-PL" sz="1600" b="1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endParaRPr lang="pl-PL" altLang="pl-PL" sz="1600" b="1" dirty="0">
              <a:solidFill>
                <a:srgbClr val="000066"/>
              </a:solidFill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822510"/>
              </p:ext>
            </p:extLst>
          </p:nvPr>
        </p:nvGraphicFramePr>
        <p:xfrm>
          <a:off x="395536" y="1551562"/>
          <a:ext cx="8288883" cy="414073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88883"/>
              </a:tblGrid>
              <a:tr h="364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DZIAŁANIE 8.4 WSPARCIE ATRAKCYJNOŚCI WALORÓW DZIEDZICTWA PRZYRODNICZEGO</a:t>
                      </a: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21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l-PL" sz="1200" b="1" baseline="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6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KRYTERIA FORMALNE</a:t>
                      </a:r>
                      <a:endParaRPr lang="pl-PL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84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TRYB </a:t>
                      </a:r>
                      <a:r>
                        <a:rPr lang="pl-PL" sz="10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KONKURSOWY</a:t>
                      </a:r>
                      <a:endParaRPr lang="pl-PL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202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 Podstawowe</a:t>
                      </a: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6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A.1</a:t>
                      </a: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 Poprawność złożenia </a:t>
                      </a:r>
                      <a:r>
                        <a:rPr lang="pl-PL" sz="11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wniosku 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A.2. Zgodność z celem szczegółowym RPO WP oraz profilem </a:t>
                      </a:r>
                      <a:r>
                        <a:rPr lang="pl-PL" sz="11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Działania/Poddziałania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A.3. </a:t>
                      </a:r>
                      <a:r>
                        <a:rPr lang="pl-PL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Kwalifikowalność wnioskodawcy </a:t>
                      </a: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oraz partnerów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A.4. Partnerstwo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A.5. Kwalifikowalność wartości projektu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A.6. Kwalifikowalność okresu realizacji projektu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A.7. Pomoc publiczna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A.8. Montaż finansowy projektu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A.9. </a:t>
                      </a:r>
                      <a:r>
                        <a:rPr lang="pl-PL" sz="11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Cross-</a:t>
                      </a:r>
                      <a:r>
                        <a:rPr lang="pl-PL" sz="1100" u="non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financing</a:t>
                      </a:r>
                      <a:r>
                        <a:rPr lang="pl-PL" sz="11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(nie dotyczy)</a:t>
                      </a:r>
                      <a:endParaRPr lang="pl-PL" sz="1100" u="non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A.10. Zgodność z politykami horyzontalnymi </a:t>
                      </a:r>
                      <a:r>
                        <a:rPr lang="pl-PL" sz="11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A.11. Zgodność z wymaganiami formalno-prawnymi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A.12</a:t>
                      </a:r>
                      <a:r>
                        <a:rPr lang="pl-PL" sz="11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Zgodność z przedsięwzięciem strategicznym 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pl-PL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10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6372200" y="2852936"/>
            <a:ext cx="1872208" cy="2160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 smtClean="0">
                <a:solidFill>
                  <a:schemeClr val="tx1"/>
                </a:solidFill>
                <a:latin typeface="Calibri" pitchFamily="34" charset="0"/>
              </a:rPr>
              <a:t>termin i miejsce</a:t>
            </a:r>
            <a:endParaRPr lang="pl-PL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4860032" y="3140968"/>
            <a:ext cx="3672408" cy="2160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 smtClean="0">
                <a:solidFill>
                  <a:schemeClr val="tx1"/>
                </a:solidFill>
                <a:latin typeface="Calibri" pitchFamily="34" charset="0"/>
              </a:rPr>
              <a:t>typ, obszar, grupa docelowa, wskaźniki</a:t>
            </a:r>
            <a:endParaRPr lang="pl-PL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563888" y="3429000"/>
            <a:ext cx="3960440" cy="2160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 smtClean="0">
                <a:solidFill>
                  <a:schemeClr val="tx1"/>
                </a:solidFill>
                <a:latin typeface="Calibri" pitchFamily="34" charset="0"/>
              </a:rPr>
              <a:t>typ Beneficjenta, rodzaj partnerstwa</a:t>
            </a:r>
            <a:endParaRPr lang="pl-PL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644008" y="3717032"/>
            <a:ext cx="3672408" cy="2160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 smtClean="0">
                <a:solidFill>
                  <a:schemeClr val="tx1"/>
                </a:solidFill>
                <a:latin typeface="Calibri" pitchFamily="34" charset="0"/>
              </a:rPr>
              <a:t>wartość projektu, okres realizacji</a:t>
            </a:r>
            <a:endParaRPr lang="pl-PL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220072" y="4005064"/>
            <a:ext cx="3312368" cy="2160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 smtClean="0">
                <a:solidFill>
                  <a:schemeClr val="tx1"/>
                </a:solidFill>
                <a:latin typeface="Calibri" pitchFamily="34" charset="0"/>
              </a:rPr>
              <a:t>deklaracja Beneficjenta</a:t>
            </a:r>
            <a:endParaRPr lang="pl-PL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3923928" y="4293096"/>
            <a:ext cx="3312368" cy="2160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 smtClean="0">
                <a:solidFill>
                  <a:schemeClr val="tx1"/>
                </a:solidFill>
                <a:latin typeface="Calibri" pitchFamily="34" charset="0"/>
              </a:rPr>
              <a:t>kompletność, max limity</a:t>
            </a:r>
            <a:endParaRPr lang="pl-PL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572000" y="4581128"/>
            <a:ext cx="3960440" cy="2160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 smtClean="0">
                <a:solidFill>
                  <a:schemeClr val="tx1"/>
                </a:solidFill>
                <a:latin typeface="Calibri" pitchFamily="34" charset="0"/>
              </a:rPr>
              <a:t>zrównoważony rozwój, niedyskryminacja </a:t>
            </a:r>
            <a:endParaRPr lang="pl-PL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5" y="1119188"/>
            <a:ext cx="8637588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66"/>
                </a:solidFill>
                <a:latin typeface="Calibri" pitchFamily="34" charset="0"/>
              </a:rPr>
              <a:t>KRYTERIA WYBORU PROJEKTÓW: </a:t>
            </a:r>
            <a:r>
              <a:rPr lang="pl-PL" altLang="pl-PL" sz="1600" dirty="0" smtClean="0">
                <a:latin typeface="Calibri" pitchFamily="34" charset="0"/>
              </a:rPr>
              <a:t>WYKONALNOŚC</a:t>
            </a:r>
            <a:r>
              <a:rPr lang="pl-PL" altLang="pl-PL" sz="1600" dirty="0" smtClean="0">
                <a:solidFill>
                  <a:srgbClr val="000066"/>
                </a:solidFill>
                <a:latin typeface="Calibri" pitchFamily="34" charset="0"/>
              </a:rPr>
              <a:t>I</a:t>
            </a:r>
            <a:endParaRPr lang="pl-PL" altLang="pl-PL" sz="1600" dirty="0">
              <a:solidFill>
                <a:srgbClr val="000066"/>
              </a:solidFill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70254"/>
              </p:ext>
            </p:extLst>
          </p:nvPr>
        </p:nvGraphicFramePr>
        <p:xfrm>
          <a:off x="468240" y="2160932"/>
          <a:ext cx="8218560" cy="301215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18560"/>
              </a:tblGrid>
              <a:tr h="253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KRYTERIA </a:t>
                      </a:r>
                      <a:r>
                        <a:rPr lang="pl-PL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WYKONALNOŚCI</a:t>
                      </a:r>
                      <a:endParaRPr lang="pl-PL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202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TRYB </a:t>
                      </a:r>
                      <a:r>
                        <a:rPr lang="pl-PL" sz="10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KONKURSOWY</a:t>
                      </a:r>
                      <a:endParaRPr lang="pl-PL" sz="10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8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 Wykonalność rzeczowa projektu</a:t>
                      </a: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6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A.1. Możliwe warianty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A.2. Zakres rzeczowy </a:t>
                      </a:r>
                      <a:r>
                        <a:rPr lang="pl-PL" sz="11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projektu                                                                           </a:t>
                      </a:r>
                      <a:endParaRPr lang="pl-PL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A.3. Trwałość technologiczna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A.4. Poprawność procedury OOŚ </a:t>
                      </a:r>
                      <a:endParaRPr lang="pl-PL" sz="11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l-PL" sz="11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     B</a:t>
                      </a: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. Wykonalność finansowo-ekonomiczna projektu</a:t>
                      </a: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8338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B.1. Nakłady na realizację projektu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B.2. Założenia do analiz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B.3. Analiza finansowa projektu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B.4. Analiza ekonomiczna projektu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B.5. Trwałość </a:t>
                      </a:r>
                      <a:r>
                        <a:rPr lang="pl-PL" sz="11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instytucjonalno-finansowa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336171"/>
              </p:ext>
            </p:extLst>
          </p:nvPr>
        </p:nvGraphicFramePr>
        <p:xfrm>
          <a:off x="468240" y="1556792"/>
          <a:ext cx="8218560" cy="58458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218560"/>
              </a:tblGrid>
              <a:tr h="37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DZIAŁANIE 8.4 WSPARCIE ATRAKCYJNOŚCI WALORÓW DZIEDZICTWA PRZYRODNICZEGO</a:t>
                      </a: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171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l-PL" sz="1200" b="1" baseline="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1023" marR="610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sp>
        <p:nvSpPr>
          <p:cNvPr id="7" name="Prostokąt zaokrąglony 6"/>
          <p:cNvSpPr/>
          <p:nvPr/>
        </p:nvSpPr>
        <p:spPr>
          <a:xfrm>
            <a:off x="4773996" y="3075244"/>
            <a:ext cx="3672408" cy="36004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 smtClean="0">
                <a:solidFill>
                  <a:schemeClr val="tx1"/>
                </a:solidFill>
                <a:latin typeface="Calibri" pitchFamily="34" charset="0"/>
              </a:rPr>
              <a:t>technologia i dokumentacja</a:t>
            </a:r>
            <a:endParaRPr lang="pl-PL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4860032" y="4365104"/>
            <a:ext cx="3672408" cy="36004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2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i="1" dirty="0" smtClean="0">
                <a:solidFill>
                  <a:schemeClr val="tx1"/>
                </a:solidFill>
                <a:latin typeface="Calibri" pitchFamily="34" charset="0"/>
              </a:rPr>
              <a:t>finanse i ekonomia</a:t>
            </a:r>
            <a:endParaRPr lang="pl-PL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5" y="1119188"/>
            <a:ext cx="8637588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66"/>
                </a:solidFill>
                <a:latin typeface="Calibri" pitchFamily="34" charset="0"/>
              </a:rPr>
              <a:t>KRYTERIA WYBORU PROJEKTÓW: </a:t>
            </a:r>
            <a:r>
              <a:rPr lang="pl-PL" altLang="pl-PL" sz="1600" dirty="0" smtClean="0">
                <a:latin typeface="Calibri" pitchFamily="34" charset="0"/>
              </a:rPr>
              <a:t>STRATEGICZNE</a:t>
            </a:r>
            <a:endParaRPr lang="pl-PL" altLang="pl-PL" sz="16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" y="2305075"/>
            <a:ext cx="9144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8" y="4650813"/>
            <a:ext cx="915591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66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5" y="1119188"/>
            <a:ext cx="8637588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66"/>
                </a:solidFill>
                <a:latin typeface="Calibri" pitchFamily="34" charset="0"/>
              </a:rPr>
              <a:t>KRYTERIA WYBORU PROJEKTÓW: </a:t>
            </a:r>
            <a:r>
              <a:rPr lang="pl-PL" altLang="pl-PL" sz="1600" dirty="0" smtClean="0">
                <a:latin typeface="Calibri" pitchFamily="34" charset="0"/>
              </a:rPr>
              <a:t>STRATEGICZNE</a:t>
            </a:r>
            <a:endParaRPr lang="pl-PL" altLang="pl-PL" sz="16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" y="2323172"/>
            <a:ext cx="9144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1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50825" y="1119188"/>
            <a:ext cx="8637588" cy="3667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66"/>
                </a:solidFill>
                <a:latin typeface="Calibri" pitchFamily="34" charset="0"/>
              </a:rPr>
              <a:t>KRYTERIA WYBORU PROJEKTÓW: </a:t>
            </a:r>
            <a:r>
              <a:rPr lang="pl-PL" altLang="pl-PL" sz="1600" dirty="0" smtClean="0">
                <a:latin typeface="Calibri" pitchFamily="34" charset="0"/>
              </a:rPr>
              <a:t>STRATEGICZNE</a:t>
            </a:r>
            <a:endParaRPr lang="pl-PL" altLang="pl-PL" sz="1600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2305075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" y="3352825"/>
            <a:ext cx="9121359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2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275357" y="0"/>
            <a:ext cx="8784976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000" b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1600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i="1" dirty="0">
                <a:latin typeface="Calibri" panose="020F0502020204030204" pitchFamily="34" charset="0"/>
              </a:rPr>
              <a:t>Dokumenty potrzebne do złożenia wniosku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i="1" dirty="0">
                <a:latin typeface="Calibri" panose="020F0502020204030204" pitchFamily="34" charset="0"/>
              </a:rPr>
              <a:t>o dofinansowanie projektu w ramach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i="1" dirty="0">
                <a:latin typeface="Calibri" panose="020F0502020204030204" pitchFamily="34" charset="0"/>
              </a:rPr>
              <a:t>Regionalnego Programu Operacyjnego Województwa Pomorskiego na lata 2014-2020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000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509592" y="2852936"/>
            <a:ext cx="22865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323528" y="3222268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6300191" y="4293096"/>
            <a:ext cx="25202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pl-PL" altLang="pl-PL" b="1" dirty="0" smtClean="0">
              <a:latin typeface="Calibri" panose="020F05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220" y="1532079"/>
            <a:ext cx="3064148" cy="4701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472248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2079"/>
            <a:ext cx="3236952" cy="47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31000" y="2780928"/>
            <a:ext cx="1626120" cy="516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800" b="1">
                <a:solidFill>
                  <a:srgbClr val="9F2936"/>
                </a:solidFill>
                <a:latin typeface="Calibri"/>
              </a:rPr>
              <a:t>WNIOSEK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3492000" y="2792808"/>
            <a:ext cx="2121840" cy="516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800" dirty="0" smtClean="0">
                <a:solidFill>
                  <a:srgbClr val="000000"/>
                </a:solidFill>
                <a:latin typeface="Calibri"/>
              </a:rPr>
              <a:t>FORMULARZ</a:t>
            </a:r>
          </a:p>
          <a:p>
            <a:pPr algn="ctr">
              <a:lnSpc>
                <a:spcPct val="100000"/>
              </a:lnSpc>
            </a:pPr>
            <a:r>
              <a:rPr lang="pl-PL" sz="2800" dirty="0" smtClean="0">
                <a:solidFill>
                  <a:srgbClr val="000000"/>
                </a:solidFill>
                <a:latin typeface="Calibri"/>
              </a:rPr>
              <a:t>WNIOSKU </a:t>
            </a:r>
            <a:endParaRPr dirty="0"/>
          </a:p>
        </p:txBody>
      </p:sp>
      <p:sp>
        <p:nvSpPr>
          <p:cNvPr id="83" name="CustomShape 3"/>
          <p:cNvSpPr/>
          <p:nvPr/>
        </p:nvSpPr>
        <p:spPr>
          <a:xfrm>
            <a:off x="5932080" y="2803968"/>
            <a:ext cx="363240" cy="516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CC0000"/>
                </a:solidFill>
                <a:latin typeface="Calibri"/>
              </a:rPr>
              <a:t>+</a:t>
            </a:r>
            <a:endParaRPr dirty="0"/>
          </a:p>
        </p:txBody>
      </p:sp>
      <p:sp>
        <p:nvSpPr>
          <p:cNvPr id="84" name="CustomShape 4"/>
          <p:cNvSpPr/>
          <p:nvPr/>
        </p:nvSpPr>
        <p:spPr>
          <a:xfrm>
            <a:off x="6689520" y="2803968"/>
            <a:ext cx="1874880" cy="516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800">
                <a:solidFill>
                  <a:srgbClr val="000000"/>
                </a:solidFill>
                <a:latin typeface="Calibri"/>
              </a:rPr>
              <a:t>ZAŁĄCZNIKI</a:t>
            </a:r>
            <a:endParaRPr/>
          </a:p>
        </p:txBody>
      </p:sp>
      <p:sp>
        <p:nvSpPr>
          <p:cNvPr id="85" name="CustomShape 5"/>
          <p:cNvSpPr/>
          <p:nvPr/>
        </p:nvSpPr>
        <p:spPr>
          <a:xfrm>
            <a:off x="2587320" y="2803968"/>
            <a:ext cx="363240" cy="516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b="1">
                <a:solidFill>
                  <a:srgbClr val="CC0000"/>
                </a:solidFill>
                <a:latin typeface="Calibri"/>
              </a:rPr>
              <a:t>=</a:t>
            </a:r>
            <a:endParaRPr/>
          </a:p>
        </p:txBody>
      </p:sp>
      <p:sp>
        <p:nvSpPr>
          <p:cNvPr id="86" name="Line 6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87" name="CustomShape 7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88" name="CustomShape 8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>
                <a:solidFill>
                  <a:srgbClr val="9F2936"/>
                </a:solidFill>
                <a:latin typeface="Calibri"/>
              </a:rPr>
              <a:t>WNIOSEK O DOFINANSOWANIE PROJEKTU</a:t>
            </a:r>
            <a:endParaRPr/>
          </a:p>
        </p:txBody>
      </p:sp>
      <p:pic>
        <p:nvPicPr>
          <p:cNvPr id="15362" name="Picture 2" descr="http://www.vaupe.pl/upload/images/nowosci/063%20biznes%20A4%20niebieski%20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581128"/>
            <a:ext cx="2298168" cy="1532112"/>
          </a:xfrm>
          <a:prstGeom prst="rect">
            <a:avLst/>
          </a:prstGeom>
          <a:noFill/>
        </p:spPr>
      </p:pic>
      <p:pic>
        <p:nvPicPr>
          <p:cNvPr id="11" name="Picture 2" descr="http://www.vaupe.pl/upload/images/nowosci/063%20biznes%20A4%20niebieski%20net.jpg"/>
          <p:cNvPicPr>
            <a:picLocks noChangeAspect="1" noChangeArrowheads="1"/>
          </p:cNvPicPr>
          <p:nvPr/>
        </p:nvPicPr>
        <p:blipFill>
          <a:blip r:embed="rId3" cstate="print"/>
          <a:srcRect l="31333" r="27934"/>
          <a:stretch>
            <a:fillRect/>
          </a:stretch>
        </p:blipFill>
        <p:spPr bwMode="auto">
          <a:xfrm>
            <a:off x="5940152" y="4365104"/>
            <a:ext cx="936104" cy="1532112"/>
          </a:xfrm>
          <a:prstGeom prst="rect">
            <a:avLst/>
          </a:prstGeom>
          <a:noFill/>
        </p:spPr>
      </p:pic>
      <p:pic>
        <p:nvPicPr>
          <p:cNvPr id="15364" name="Picture 4" descr="http://bestsellery.zpav.pl/pliki/aktualnosci/plyt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09120"/>
            <a:ext cx="1224136" cy="918102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3456384" cy="164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trzałka w prawo 16"/>
          <p:cNvSpPr/>
          <p:nvPr/>
        </p:nvSpPr>
        <p:spPr>
          <a:xfrm rot="19472258">
            <a:off x="2967679" y="5562915"/>
            <a:ext cx="792088" cy="43204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1835696" y="5949280"/>
            <a:ext cx="1194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Calibri" pitchFamily="34" charset="0"/>
              </a:rPr>
              <a:t>WYŚLIJ</a:t>
            </a:r>
          </a:p>
          <a:p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6300192" y="5733256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Calibri" pitchFamily="34" charset="0"/>
              </a:rPr>
              <a:t>DOSTARCZ</a:t>
            </a:r>
          </a:p>
          <a:p>
            <a:endParaRPr lang="pl-PL" dirty="0"/>
          </a:p>
        </p:txBody>
      </p:sp>
      <p:sp>
        <p:nvSpPr>
          <p:cNvPr id="20" name="CustomShape 3"/>
          <p:cNvSpPr/>
          <p:nvPr/>
        </p:nvSpPr>
        <p:spPr>
          <a:xfrm>
            <a:off x="6948264" y="4725144"/>
            <a:ext cx="363240" cy="5162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2800" b="1" dirty="0">
                <a:solidFill>
                  <a:srgbClr val="CC0000"/>
                </a:solidFill>
                <a:latin typeface="Calibri"/>
              </a:rPr>
              <a:t>+</a:t>
            </a:r>
            <a:endParaRPr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467544" y="3933056"/>
            <a:ext cx="348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Calibri" pitchFamily="34" charset="0"/>
              </a:rPr>
              <a:t>Generator Wniosków Aplikacyjnych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95640" y="2493000"/>
            <a:ext cx="8352360" cy="3167280"/>
          </a:xfrm>
          <a:prstGeom prst="rect">
            <a:avLst/>
          </a:prstGeom>
          <a:ln w="28440">
            <a:solidFill>
              <a:srgbClr val="9F2936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rgbClr val="000000"/>
                </a:solidFill>
                <a:latin typeface="Calibri"/>
              </a:rPr>
              <a:t>Podstawę przygotowania Załączników stanowi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l-PL" sz="2000" b="1" dirty="0">
                <a:solidFill>
                  <a:srgbClr val="000000"/>
                </a:solidFill>
                <a:latin typeface="Calibri"/>
              </a:rPr>
              <a:t>Instrukcja przygotowania załączników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000" b="1" dirty="0">
                <a:solidFill>
                  <a:srgbClr val="000000"/>
                </a:solidFill>
                <a:latin typeface="Calibri"/>
              </a:rPr>
              <a:t>do wniosku o dofinansowanie projektu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000" b="1" dirty="0">
                <a:solidFill>
                  <a:srgbClr val="000000"/>
                </a:solidFill>
                <a:latin typeface="Calibri"/>
              </a:rPr>
              <a:t>z Europejskiego Funduszu Rozwoju Regionalnego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000" b="1" dirty="0">
                <a:solidFill>
                  <a:srgbClr val="000000"/>
                </a:solidFill>
                <a:latin typeface="Calibri"/>
              </a:rPr>
              <a:t>w ramach Regionalnego Programu Operacyjnego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2000" b="1" dirty="0">
                <a:solidFill>
                  <a:srgbClr val="000000"/>
                </a:solidFill>
                <a:latin typeface="Calibri"/>
              </a:rPr>
              <a:t>Województwa Pomorskiego na lata 2014-2020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rgbClr val="000000"/>
                </a:solidFill>
                <a:latin typeface="Calibri"/>
              </a:rPr>
              <a:t>(załącznik nr </a:t>
            </a:r>
            <a:r>
              <a:rPr lang="pl-PL" sz="2000" dirty="0" smtClean="0">
                <a:solidFill>
                  <a:srgbClr val="000000"/>
                </a:solidFill>
                <a:latin typeface="Calibri"/>
              </a:rPr>
              <a:t>3 do Regulaminu konkursu). </a:t>
            </a:r>
            <a:endParaRPr dirty="0"/>
          </a:p>
        </p:txBody>
      </p:sp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>
                <a:solidFill>
                  <a:srgbClr val="9F2936"/>
                </a:solidFill>
                <a:latin typeface="Calibri"/>
              </a:rPr>
              <a:t>ZAŁĄCZNIKI DO WNIOSKU</a:t>
            </a:r>
            <a:endParaRPr/>
          </a:p>
        </p:txBody>
      </p:sp>
      <p:sp>
        <p:nvSpPr>
          <p:cNvPr id="6" name="pole tekstowe 5"/>
          <p:cNvSpPr txBox="1"/>
          <p:nvPr/>
        </p:nvSpPr>
        <p:spPr>
          <a:xfrm>
            <a:off x="5652120" y="5517232"/>
            <a:ext cx="295232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Pod linkiem do Regulaminu Konkursu na stronie </a:t>
            </a:r>
            <a:r>
              <a:rPr lang="pl-PL" dirty="0" err="1" smtClean="0">
                <a:hlinkClick r:id="rId2"/>
              </a:rPr>
              <a:t>www.rpo.pomorskie.eu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>
                <a:solidFill>
                  <a:srgbClr val="9F2936"/>
                </a:solidFill>
                <a:latin typeface="Calibri"/>
              </a:rPr>
              <a:t>ZAŁĄCZNIKI DO WNIOSKU</a:t>
            </a:r>
            <a:endParaRPr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420888"/>
            <a:ext cx="2736305" cy="37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1043608" y="3284984"/>
            <a:ext cx="252028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Studium Wykonalności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Calibri" pitchFamily="34" charset="0"/>
              </a:rPr>
              <a:t>Załącznik 1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067944" y="278092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i="1" dirty="0" smtClean="0">
                <a:solidFill>
                  <a:srgbClr val="000000"/>
                </a:solidFill>
                <a:latin typeface="Calibri"/>
                <a:ea typeface="Times New Roman"/>
              </a:rPr>
              <a:t>Zgodnie z wytycznymi dotyczącymi przygotowania Studiów Wykonalności</a:t>
            </a:r>
          </a:p>
          <a:p>
            <a:r>
              <a:rPr lang="pl-PL" sz="2000" i="1" dirty="0" smtClean="0">
                <a:solidFill>
                  <a:srgbClr val="000000"/>
                </a:solidFill>
                <a:latin typeface="Calibri"/>
                <a:ea typeface="Times New Roman"/>
              </a:rPr>
              <a:t>	</a:t>
            </a:r>
          </a:p>
          <a:p>
            <a:r>
              <a:rPr lang="pl-PL" sz="2000" i="1" dirty="0" smtClean="0">
                <a:solidFill>
                  <a:srgbClr val="000000"/>
                </a:solidFill>
                <a:latin typeface="Calibri"/>
                <a:ea typeface="Times New Roman"/>
              </a:rPr>
              <a:t>	</a:t>
            </a:r>
            <a:r>
              <a:rPr lang="pl-PL" sz="2000" dirty="0" smtClean="0">
                <a:solidFill>
                  <a:srgbClr val="000000"/>
                </a:solidFill>
                <a:latin typeface="Calibri"/>
                <a:ea typeface="Times New Roman"/>
              </a:rPr>
              <a:t>Regulamin konkursu, </a:t>
            </a:r>
          </a:p>
          <a:p>
            <a:r>
              <a:rPr lang="pl-PL" sz="2000" dirty="0" smtClean="0">
                <a:solidFill>
                  <a:srgbClr val="000000"/>
                </a:solidFill>
                <a:latin typeface="Calibri"/>
                <a:ea typeface="Times New Roman"/>
              </a:rPr>
              <a:t>		załącznik nr 4</a:t>
            </a:r>
            <a:endParaRPr lang="pl-PL" sz="2000" dirty="0"/>
          </a:p>
        </p:txBody>
      </p:sp>
      <p:sp>
        <p:nvSpPr>
          <p:cNvPr id="10" name="Strzałka w prawo 9"/>
          <p:cNvSpPr/>
          <p:nvPr/>
        </p:nvSpPr>
        <p:spPr>
          <a:xfrm rot="19397417">
            <a:off x="5025951" y="4276633"/>
            <a:ext cx="777603" cy="33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>
                <a:solidFill>
                  <a:srgbClr val="9F2936"/>
                </a:solidFill>
                <a:latin typeface="Calibri"/>
              </a:rPr>
              <a:t>ZAŁĄCZNIKI DO WNIOSKU</a:t>
            </a:r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611560" y="2230491"/>
            <a:ext cx="23042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</a:rPr>
              <a:t>Załącznik 2.1.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067944" y="27809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>
                <a:solidFill>
                  <a:srgbClr val="000000"/>
                </a:solidFill>
                <a:latin typeface="Calibri"/>
                <a:ea typeface="Times New Roman"/>
              </a:rPr>
              <a:t>Informacja o zakresie przeprowadzonej procedury oceny oddziaływania na środowisko</a:t>
            </a:r>
            <a:r>
              <a:rPr lang="pl-PL" sz="2000" i="1" dirty="0" smtClean="0">
                <a:solidFill>
                  <a:srgbClr val="000000"/>
                </a:solidFill>
                <a:latin typeface="Calibri"/>
                <a:ea typeface="Times New Roman"/>
              </a:rPr>
              <a:t>	</a:t>
            </a:r>
          </a:p>
        </p:txBody>
      </p:sp>
      <p:sp>
        <p:nvSpPr>
          <p:cNvPr id="10" name="Strzałka w prawo 9"/>
          <p:cNvSpPr/>
          <p:nvPr/>
        </p:nvSpPr>
        <p:spPr>
          <a:xfrm rot="17770977">
            <a:off x="5223474" y="5197522"/>
            <a:ext cx="777603" cy="33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220072" y="3933056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Ogłoszenie naboru  na stronie </a:t>
            </a:r>
            <a:r>
              <a:rPr lang="pl-PL" dirty="0" err="1" smtClean="0">
                <a:solidFill>
                  <a:srgbClr val="000000"/>
                </a:solidFill>
                <a:latin typeface="Calibri"/>
                <a:ea typeface="Times New Roman"/>
                <a:hlinkClick r:id="rId2"/>
              </a:rPr>
              <a:t>www.rpo.pomorskie.eu</a:t>
            </a:r>
            <a:endParaRPr lang="pl-PL" dirty="0" smtClean="0">
              <a:solidFill>
                <a:srgbClr val="000000"/>
              </a:solidFill>
              <a:latin typeface="Calibri"/>
              <a:ea typeface="Times New Roman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Calibri"/>
              </a:rPr>
              <a:t>Link pod Regulaminem Konkursu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1" y="2746076"/>
            <a:ext cx="2531093" cy="3587041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4392488" y="2492896"/>
            <a:ext cx="4572000" cy="3016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l-PL" dirty="0" err="1" smtClean="0">
                <a:solidFill>
                  <a:srgbClr val="000000"/>
                </a:solidFill>
                <a:latin typeface="Calibri"/>
                <a:ea typeface="Times New Roman"/>
              </a:rPr>
              <a:t>Zał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 2.2. Dokumenty dotyczące procedury oceny oddziaływania projektu na środowisko</a:t>
            </a:r>
            <a:endParaRPr lang="pl-PL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dirty="0" err="1" smtClean="0">
                <a:solidFill>
                  <a:srgbClr val="000000"/>
                </a:solidFill>
                <a:latin typeface="Calibri"/>
                <a:ea typeface="Times New Roman"/>
              </a:rPr>
              <a:t>Zał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 2.3. Zaświadczenie organu odpowiedzialnego za monitorowanie obszarów Natura 2000 + </a:t>
            </a:r>
            <a:r>
              <a:rPr lang="pl-PL" b="1" u="sng" dirty="0" smtClean="0">
                <a:solidFill>
                  <a:srgbClr val="000000"/>
                </a:solidFill>
                <a:latin typeface="Calibri"/>
                <a:ea typeface="Times New Roman"/>
              </a:rPr>
              <a:t>mapa + KIP </a:t>
            </a:r>
            <a:r>
              <a:rPr lang="pl-PL" sz="1600" dirty="0" smtClean="0">
                <a:solidFill>
                  <a:srgbClr val="000000"/>
                </a:solidFill>
                <a:latin typeface="Calibri"/>
                <a:ea typeface="Times New Roman"/>
              </a:rPr>
              <a:t>(Karta Informacyjna Przedsięwzięcia)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l-PL" dirty="0" err="1" smtClean="0">
                <a:solidFill>
                  <a:srgbClr val="000000"/>
                </a:solidFill>
                <a:latin typeface="Calibri"/>
                <a:ea typeface="Times New Roman"/>
              </a:rPr>
              <a:t>Zał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 2.4. </a:t>
            </a:r>
            <a:r>
              <a:rPr lang="pl-PL" dirty="0" smtClean="0">
                <a:solidFill>
                  <a:srgbClr val="000000"/>
                </a:solidFill>
                <a:latin typeface="Calibri"/>
              </a:rPr>
              <a:t>Oświadczenia GDOŚ, jeśli dotyczy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l-PL" dirty="0" err="1" smtClean="0">
                <a:solidFill>
                  <a:srgbClr val="000000"/>
                </a:solidFill>
                <a:latin typeface="Calibri"/>
                <a:ea typeface="Times New Roman"/>
              </a:rPr>
              <a:t>Zał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 2.5. </a:t>
            </a:r>
            <a:r>
              <a:rPr lang="pl-PL" dirty="0" smtClean="0">
                <a:solidFill>
                  <a:srgbClr val="000000"/>
                </a:solidFill>
                <a:latin typeface="Calibri"/>
              </a:rPr>
              <a:t>Zaświadczenie RDW </a:t>
            </a:r>
            <a:r>
              <a:rPr lang="pl-PL" u="sng" dirty="0" smtClean="0">
                <a:solidFill>
                  <a:srgbClr val="FF0000"/>
                </a:solidFill>
                <a:latin typeface="Calibri" pitchFamily="34" charset="0"/>
              </a:rPr>
              <a:t>wraz z wnioskiem</a:t>
            </a:r>
            <a:r>
              <a:rPr lang="pl-PL" dirty="0" smtClean="0">
                <a:latin typeface="Calibri" pitchFamily="34" charset="0"/>
              </a:rPr>
              <a:t>, na podstawie którego je uzyskano.</a:t>
            </a:r>
            <a:endParaRPr lang="pl-PL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rgbClr val="9F2936"/>
                </a:solidFill>
                <a:latin typeface="Calibri"/>
              </a:rPr>
              <a:t>ZAŁĄCZNIKI DO WNIOSKU</a:t>
            </a:r>
            <a:endParaRPr dirty="0"/>
          </a:p>
        </p:txBody>
      </p:sp>
      <p:sp>
        <p:nvSpPr>
          <p:cNvPr id="10" name="Strzałka w prawo 9"/>
          <p:cNvSpPr/>
          <p:nvPr/>
        </p:nvSpPr>
        <p:spPr>
          <a:xfrm rot="13652521">
            <a:off x="6973963" y="5563592"/>
            <a:ext cx="777603" cy="33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7668344" y="6095037"/>
            <a:ext cx="8877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/>
              </a:rPr>
              <a:t>Wydaje</a:t>
            </a:r>
          </a:p>
          <a:p>
            <a:r>
              <a:rPr lang="pl-PL" dirty="0" smtClean="0">
                <a:solidFill>
                  <a:srgbClr val="000000"/>
                </a:solidFill>
                <a:latin typeface="Calibri"/>
              </a:rPr>
              <a:t>RDOŚ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563888" y="342900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  <a:t>+</a:t>
            </a:r>
            <a:endParaRPr lang="pl-PL" sz="8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742500" y="2198280"/>
            <a:ext cx="23042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</a:rPr>
              <a:t>Załącznik 2.1.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2" y="2708920"/>
            <a:ext cx="2531093" cy="3587041"/>
          </a:xfrm>
          <a:prstGeom prst="rect">
            <a:avLst/>
          </a:prstGeom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>
                <a:solidFill>
                  <a:srgbClr val="9F2936"/>
                </a:solidFill>
                <a:latin typeface="Calibri"/>
              </a:rPr>
              <a:t>ZAŁĄCZNIKI DO WNIOSKU</a:t>
            </a:r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4283968" y="2276872"/>
            <a:ext cx="460851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Tabelaryczne zestawienie wszystkich opracowań składających się na dokumentację techniczną</a:t>
            </a:r>
            <a:r>
              <a:rPr lang="pl-PL" dirty="0" smtClean="0">
                <a:solidFill>
                  <a:srgbClr val="000000"/>
                </a:solidFill>
                <a:latin typeface="Calibri"/>
              </a:rPr>
              <a:t>.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076056" y="4089846"/>
            <a:ext cx="352839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dirty="0" err="1" smtClean="0">
                <a:solidFill>
                  <a:srgbClr val="000000"/>
                </a:solidFill>
                <a:latin typeface="Calibri"/>
                <a:ea typeface="Times New Roman"/>
              </a:rPr>
              <a:t>Zał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 3.3. Prawomocne pozwolenie na budowę / zgłoszenie zamiaru wykonywania robót budowlanych</a:t>
            </a:r>
            <a:endParaRPr lang="pl-PL" dirty="0" smtClean="0"/>
          </a:p>
        </p:txBody>
      </p:sp>
      <p:sp>
        <p:nvSpPr>
          <p:cNvPr id="14" name="pole tekstowe 13"/>
          <p:cNvSpPr txBox="1"/>
          <p:nvPr/>
        </p:nvSpPr>
        <p:spPr>
          <a:xfrm>
            <a:off x="4019992" y="3861048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  <a:t>+</a:t>
            </a:r>
            <a:endParaRPr lang="pl-PL" sz="8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0" y="2132856"/>
            <a:ext cx="3108992" cy="4419774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953328" y="2780928"/>
            <a:ext cx="23042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Załącznik 3.1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>
                <a:solidFill>
                  <a:srgbClr val="9F2936"/>
                </a:solidFill>
                <a:latin typeface="Calibri"/>
              </a:rPr>
              <a:t>ZAŁĄCZNIKI DO WNIOSKU</a:t>
            </a:r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4283968" y="2276872"/>
            <a:ext cx="460851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Tabelaryczne zestawienie wszystkich opracowań składających się na dokumentację techniczną</a:t>
            </a:r>
            <a:r>
              <a:rPr lang="pl-PL" dirty="0" smtClean="0">
                <a:solidFill>
                  <a:srgbClr val="000000"/>
                </a:solidFill>
                <a:latin typeface="Calibri"/>
              </a:rPr>
              <a:t>.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076056" y="4089847"/>
            <a:ext cx="3528392" cy="92333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b="1" dirty="0" smtClean="0">
                <a:solidFill>
                  <a:srgbClr val="000000"/>
                </a:solidFill>
                <a:latin typeface="Calibri" pitchFamily="34" charset="0"/>
              </a:rPr>
              <a:t>Na zakres projektu, którego realizacja nie wymaga zezwoleń,</a:t>
            </a:r>
            <a:r>
              <a:rPr lang="pl-PL" dirty="0" smtClean="0">
                <a:solidFill>
                  <a:srgbClr val="000000"/>
                </a:solidFill>
                <a:latin typeface="Calibri" pitchFamily="34" charset="0"/>
              </a:rPr>
              <a:t> zgodnie z obowiązującym prawem</a:t>
            </a:r>
            <a:endParaRPr lang="pl-P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2808312" cy="40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971600" y="2780928"/>
            <a:ext cx="23042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Załącznik 3.1a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>
                <a:solidFill>
                  <a:srgbClr val="9F2936"/>
                </a:solidFill>
                <a:latin typeface="Calibri"/>
              </a:rPr>
              <a:t>ZAŁĄCZNIKI DO WNIOSKU</a:t>
            </a:r>
            <a:endParaRPr/>
          </a:p>
        </p:txBody>
      </p:sp>
      <p:sp>
        <p:nvSpPr>
          <p:cNvPr id="8" name="Prostokąt 7"/>
          <p:cNvSpPr/>
          <p:nvPr/>
        </p:nvSpPr>
        <p:spPr>
          <a:xfrm>
            <a:off x="4283968" y="2492896"/>
            <a:ext cx="460851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Oświadczenie dotyczące realizacji projektu w trybie „zaprojektuj i wybuduj” 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076056" y="4089846"/>
            <a:ext cx="35283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pl-PL" dirty="0" err="1" smtClean="0">
                <a:solidFill>
                  <a:srgbClr val="000000"/>
                </a:solidFill>
                <a:latin typeface="Calibri"/>
                <a:ea typeface="Times New Roman"/>
              </a:rPr>
              <a:t>Zał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 3.3. Program Funkcjonalno -  Użytkowy</a:t>
            </a:r>
            <a:endParaRPr lang="pl-PL" dirty="0" smtClean="0"/>
          </a:p>
        </p:txBody>
      </p:sp>
      <p:sp>
        <p:nvSpPr>
          <p:cNvPr id="14" name="pole tekstowe 13"/>
          <p:cNvSpPr txBox="1"/>
          <p:nvPr/>
        </p:nvSpPr>
        <p:spPr>
          <a:xfrm>
            <a:off x="4019992" y="3861048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  <a:t>+</a:t>
            </a:r>
            <a:endParaRPr lang="pl-PL" sz="8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204864"/>
            <a:ext cx="324036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889796" y="2702848"/>
            <a:ext cx="2304256" cy="37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Załącznik 3.2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>
                <a:solidFill>
                  <a:srgbClr val="9F2936"/>
                </a:solidFill>
                <a:latin typeface="Calibri"/>
              </a:rPr>
              <a:t>ZAŁĄCZNIKI DO WNIOSKU</a:t>
            </a:r>
            <a:endParaRPr/>
          </a:p>
        </p:txBody>
      </p:sp>
      <p:sp>
        <p:nvSpPr>
          <p:cNvPr id="14" name="pole tekstowe 13"/>
          <p:cNvSpPr txBox="1"/>
          <p:nvPr/>
        </p:nvSpPr>
        <p:spPr>
          <a:xfrm>
            <a:off x="3851920" y="3501008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  <a:t>+</a:t>
            </a:r>
            <a:endParaRPr lang="pl-PL" sz="8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10741"/>
            <a:ext cx="3600400" cy="15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4932040" y="2771636"/>
            <a:ext cx="180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</a:rPr>
              <a:t>Tabela finansowa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15" name="Strzałka w prawo 14"/>
          <p:cNvSpPr/>
          <p:nvPr/>
        </p:nvSpPr>
        <p:spPr>
          <a:xfrm rot="7946379">
            <a:off x="7376118" y="3086003"/>
            <a:ext cx="777603" cy="33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7092280" y="1991162"/>
            <a:ext cx="1872208" cy="8617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/>
              </a:rPr>
              <a:t>Zasady Wdrażania </a:t>
            </a:r>
            <a:r>
              <a:rPr lang="pl-PL" sz="1400" dirty="0" smtClean="0">
                <a:solidFill>
                  <a:srgbClr val="000000"/>
                </a:solidFill>
                <a:latin typeface="Calibri"/>
              </a:rPr>
              <a:t>RPO WP 2014 – 2020</a:t>
            </a:r>
          </a:p>
          <a:p>
            <a:r>
              <a:rPr lang="pl-PL" dirty="0" smtClean="0">
                <a:solidFill>
                  <a:srgbClr val="000000"/>
                </a:solidFill>
                <a:latin typeface="Calibri"/>
              </a:rPr>
              <a:t>Rozdział 3.5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4932040" y="4653136"/>
            <a:ext cx="3384376" cy="19082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rgbClr val="000000"/>
                </a:solidFill>
                <a:latin typeface="Calibri"/>
              </a:rPr>
              <a:t>dokumenty poświadczające zachowanie zasad przejrzystości i równego traktowania podmiotów, w przypadku:</a:t>
            </a:r>
          </a:p>
          <a:p>
            <a:pPr algn="ctr"/>
            <a:r>
              <a:rPr lang="pl-PL" u="sng" dirty="0" smtClean="0">
                <a:solidFill>
                  <a:srgbClr val="000000"/>
                </a:solidFill>
                <a:latin typeface="Calibri"/>
              </a:rPr>
              <a:t>Partner wiodący jako jednostka sektora finansów publicznych + jednostka spoza </a:t>
            </a:r>
            <a:r>
              <a:rPr lang="pl-PL" u="sng" dirty="0" err="1" smtClean="0">
                <a:solidFill>
                  <a:srgbClr val="000000"/>
                </a:solidFill>
                <a:latin typeface="Calibri"/>
              </a:rPr>
              <a:t>sfp</a:t>
            </a:r>
            <a:endParaRPr lang="pl-PL" u="sng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3" y="2348880"/>
            <a:ext cx="2813527" cy="3973438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611560" y="2708920"/>
            <a:ext cx="2736304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 smtClean="0">
              <a:solidFill>
                <a:srgbClr val="000000"/>
              </a:solidFill>
              <a:latin typeface="Calibri"/>
              <a:ea typeface="Times New Roman"/>
            </a:endParaRPr>
          </a:p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Załącznik 4</a:t>
            </a:r>
          </a:p>
          <a:p>
            <a:pPr algn="ctr"/>
            <a:endParaRPr lang="pl-PL" dirty="0" smtClean="0">
              <a:solidFill>
                <a:srgbClr val="000000"/>
              </a:solidFill>
              <a:latin typeface="Calibri"/>
            </a:endParaRPr>
          </a:p>
          <a:p>
            <a:pPr algn="ctr"/>
            <a:endParaRPr lang="pl-PL" dirty="0" smtClean="0">
              <a:solidFill>
                <a:srgbClr val="000000"/>
              </a:solidFill>
              <a:latin typeface="Calibri"/>
            </a:endParaRPr>
          </a:p>
          <a:p>
            <a:pPr algn="ctr"/>
            <a:endParaRPr lang="pl-PL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</a:rPr>
              <a:t>Umowa Partnerska</a:t>
            </a:r>
            <a:endParaRPr lang="pl-PL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rgbClr val="9F2936"/>
                </a:solidFill>
                <a:latin typeface="Calibri"/>
              </a:rPr>
              <a:t>ZAŁĄCZNIKI DO WNIOSKU</a:t>
            </a:r>
            <a:endParaRPr dirty="0"/>
          </a:p>
        </p:txBody>
      </p:sp>
      <p:sp>
        <p:nvSpPr>
          <p:cNvPr id="16" name="Prostokąt 15"/>
          <p:cNvSpPr/>
          <p:nvPr/>
        </p:nvSpPr>
        <p:spPr>
          <a:xfrm>
            <a:off x="5364088" y="5661248"/>
            <a:ext cx="345638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  <a:latin typeface="Calibri"/>
                <a:ea typeface="Times New Roman"/>
              </a:rPr>
              <a:t>NIE SĄ WYMAGANE w stosunku do jednostek samorządu terytorialnego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4860032" y="3064892"/>
            <a:ext cx="3528392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u="sng" dirty="0" smtClean="0">
                <a:solidFill>
                  <a:srgbClr val="000000"/>
                </a:solidFill>
                <a:latin typeface="Calibri"/>
                <a:ea typeface="Times New Roman"/>
              </a:rPr>
              <a:t>potwierdzenia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, że osoba lub osoby, które podpisały wniosek o dofinansowanie projektu są osobami uprawnionymi do reprezentowania wnioskodawcy. Załączone dokumenty powinny być </a:t>
            </a:r>
            <a:r>
              <a:rPr lang="pl-PL" b="1" dirty="0" smtClean="0">
                <a:solidFill>
                  <a:srgbClr val="000000"/>
                </a:solidFill>
                <a:latin typeface="Calibri"/>
                <a:ea typeface="Times New Roman"/>
              </a:rPr>
              <a:t>aktualne na dzień złożenia wniosku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.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851920" y="3501008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  <a:t>+</a:t>
            </a:r>
            <a:endParaRPr lang="pl-PL" sz="8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37" y="2348880"/>
            <a:ext cx="2813527" cy="3973438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611560" y="2708920"/>
            <a:ext cx="2736304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 smtClean="0">
              <a:solidFill>
                <a:srgbClr val="000000"/>
              </a:solidFill>
              <a:latin typeface="Calibri"/>
              <a:ea typeface="Times New Roman"/>
            </a:endParaRPr>
          </a:p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Załącznik 5</a:t>
            </a:r>
          </a:p>
          <a:p>
            <a:pPr algn="ctr"/>
            <a:endParaRPr lang="pl-PL" dirty="0" smtClean="0">
              <a:solidFill>
                <a:srgbClr val="000000"/>
              </a:solidFill>
              <a:latin typeface="Calibri"/>
            </a:endParaRPr>
          </a:p>
          <a:p>
            <a:pPr algn="ctr"/>
            <a:endParaRPr lang="pl-PL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Dokumenty okre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NewRoman"/>
              </a:rPr>
              <a:t>ś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laj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NewRoman"/>
              </a:rPr>
              <a:t>ą</a:t>
            </a: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ce status prawny wnioskodawcy i partnerów projektu</a:t>
            </a:r>
            <a:endParaRPr lang="pl-PL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509592" y="2852936"/>
            <a:ext cx="22865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endParaRPr lang="pl-PL" b="1" dirty="0"/>
          </a:p>
        </p:txBody>
      </p:sp>
      <p:sp>
        <p:nvSpPr>
          <p:cNvPr id="9" name="Prostokąt 8"/>
          <p:cNvSpPr/>
          <p:nvPr/>
        </p:nvSpPr>
        <p:spPr>
          <a:xfrm>
            <a:off x="323528" y="3222268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pl-PL" b="1" dirty="0"/>
          </a:p>
        </p:txBody>
      </p:sp>
      <p:sp>
        <p:nvSpPr>
          <p:cNvPr id="10" name="Prostokąt 9"/>
          <p:cNvSpPr/>
          <p:nvPr/>
        </p:nvSpPr>
        <p:spPr>
          <a:xfrm>
            <a:off x="6300191" y="4293096"/>
            <a:ext cx="25202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endParaRPr lang="pl-PL" altLang="pl-PL" b="1" dirty="0" smtClean="0">
              <a:latin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6" y="1101181"/>
            <a:ext cx="3977560" cy="54732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01181"/>
            <a:ext cx="4024424" cy="547325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rgbClr val="9F2936"/>
                </a:solidFill>
                <a:latin typeface="Calibri"/>
              </a:rPr>
              <a:t>ZAŁĄCZNIKI DO WNIOSKU</a:t>
            </a:r>
            <a:endParaRPr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947729" y="3657218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solidFill>
                  <a:srgbClr val="C00000"/>
                </a:solidFill>
                <a:latin typeface="Calibri" pitchFamily="34" charset="0"/>
              </a:rPr>
              <a:t>lub</a:t>
            </a:r>
            <a:endParaRPr lang="pl-PL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8" y="2378385"/>
            <a:ext cx="2813527" cy="397343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83" y="2349558"/>
            <a:ext cx="2813527" cy="3973438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5436095" y="2708920"/>
            <a:ext cx="2736304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 smtClean="0">
              <a:solidFill>
                <a:srgbClr val="000000"/>
              </a:solidFill>
              <a:latin typeface="Calibri"/>
              <a:ea typeface="Times New Roman"/>
            </a:endParaRPr>
          </a:p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Załącznik 6.2</a:t>
            </a:r>
          </a:p>
          <a:p>
            <a:pPr algn="ctr"/>
            <a:endParaRPr lang="pl-PL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 fontAlgn="t"/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Formularz informacji przedstawianych przy ubieganiu się o pomoc inną niż pomoc w rolnictwie lub rybołówstwie, pomoc de </a:t>
            </a:r>
            <a:r>
              <a:rPr lang="pl-PL" b="1" dirty="0" err="1" smtClean="0">
                <a:solidFill>
                  <a:schemeClr val="tx1"/>
                </a:solidFill>
                <a:latin typeface="Calibri" pitchFamily="34" charset="0"/>
              </a:rPr>
              <a:t>minimis</a:t>
            </a:r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lub pomoc de </a:t>
            </a:r>
            <a:r>
              <a:rPr lang="pl-PL" b="1" dirty="0" err="1" smtClean="0">
                <a:solidFill>
                  <a:schemeClr val="tx1"/>
                </a:solidFill>
                <a:latin typeface="Calibri" pitchFamily="34" charset="0"/>
              </a:rPr>
              <a:t>minimis</a:t>
            </a:r>
            <a:r>
              <a:rPr lang="pl-PL" b="1" dirty="0" smtClean="0">
                <a:solidFill>
                  <a:schemeClr val="tx1"/>
                </a:solidFill>
                <a:latin typeface="Calibri" pitchFamily="34" charset="0"/>
              </a:rPr>
              <a:t> w rolnictwie lub rybołówstwie</a:t>
            </a:r>
            <a:endParaRPr lang="pl-PL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11559" y="2720942"/>
            <a:ext cx="2736304" cy="346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 dirty="0" smtClean="0">
              <a:solidFill>
                <a:srgbClr val="000000"/>
              </a:solidFill>
              <a:latin typeface="Calibri"/>
              <a:ea typeface="Times New Roman"/>
            </a:endParaRPr>
          </a:p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Załącznik 6.1</a:t>
            </a:r>
          </a:p>
          <a:p>
            <a:pPr algn="ctr"/>
            <a:endParaRPr lang="pl-PL" dirty="0" smtClean="0">
              <a:solidFill>
                <a:srgbClr val="000000"/>
              </a:solidFill>
              <a:latin typeface="Calibri"/>
            </a:endParaRPr>
          </a:p>
          <a:p>
            <a:pPr algn="ctr"/>
            <a:endParaRPr lang="pl-PL" dirty="0" smtClean="0">
              <a:solidFill>
                <a:schemeClr val="tx1"/>
              </a:solidFill>
              <a:latin typeface="Calibri"/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Informacje niezbędne do ubiegania się o pomoc </a:t>
            </a:r>
            <a:r>
              <a:rPr lang="pl-PL" b="1" i="1" dirty="0">
                <a:solidFill>
                  <a:schemeClr val="tx1"/>
                </a:solidFill>
              </a:rPr>
              <a:t>de </a:t>
            </a:r>
            <a:r>
              <a:rPr lang="pl-PL" b="1" i="1" dirty="0" err="1">
                <a:solidFill>
                  <a:schemeClr val="tx1"/>
                </a:solidFill>
              </a:rPr>
              <a:t>minimis</a:t>
            </a:r>
            <a:endParaRPr lang="pl-PL" i="1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Line 1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141" name="CustomShape 2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142" name="CustomShape 3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 dirty="0">
                <a:solidFill>
                  <a:srgbClr val="9F2936"/>
                </a:solidFill>
                <a:latin typeface="Calibri"/>
              </a:rPr>
              <a:t>ZAŁĄCZNIKI </a:t>
            </a:r>
            <a:r>
              <a:rPr lang="pl-PL" sz="3200" b="1" dirty="0" smtClean="0">
                <a:solidFill>
                  <a:srgbClr val="9F2936"/>
                </a:solidFill>
                <a:latin typeface="Calibri"/>
              </a:rPr>
              <a:t>DO WNIOSKU</a:t>
            </a:r>
            <a:endParaRPr lang="pl-PL" sz="3200" dirty="0"/>
          </a:p>
        </p:txBody>
      </p:sp>
      <p:sp>
        <p:nvSpPr>
          <p:cNvPr id="143" name="CustomShape 4"/>
          <p:cNvSpPr/>
          <p:nvPr/>
        </p:nvSpPr>
        <p:spPr>
          <a:xfrm>
            <a:off x="3347864" y="2348880"/>
            <a:ext cx="4896544" cy="4032448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l-PL" sz="2000" dirty="0">
                <a:solidFill>
                  <a:srgbClr val="000000"/>
                </a:solidFill>
                <a:latin typeface="Calibri"/>
                <a:ea typeface="Times New Roman"/>
              </a:rPr>
              <a:t>Wnioskodawca, według własnego uznania, ma możliwość dołączenia innych załączników mogących pomóc w należytej ocenie złożonego wniosku o dofinansowanie projektu</a:t>
            </a:r>
            <a:r>
              <a:rPr lang="pl-PL" sz="2000" dirty="0" smtClean="0">
                <a:solidFill>
                  <a:srgbClr val="000000"/>
                </a:solidFill>
                <a:latin typeface="Calibri"/>
                <a:ea typeface="Times New Roman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pl-PL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80282" y="3020759"/>
            <a:ext cx="21904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Załącznik 8</a:t>
            </a:r>
          </a:p>
          <a:p>
            <a:pPr algn="ctr"/>
            <a:endParaRPr lang="pl-PL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pl-PL" dirty="0" smtClean="0">
                <a:solidFill>
                  <a:srgbClr val="000000"/>
                </a:solidFill>
                <a:latin typeface="Calibri"/>
              </a:rPr>
              <a:t>Załączniki dodatkowe</a:t>
            </a:r>
            <a:endParaRPr lang="pl-PL" dirty="0" smtClean="0">
              <a:latin typeface="Calibri" pitchFamily="34" charset="0"/>
            </a:endParaRPr>
          </a:p>
          <a:p>
            <a:pPr algn="ctr"/>
            <a:endParaRPr lang="pl-PL" dirty="0" smtClean="0">
              <a:solidFill>
                <a:srgbClr val="000000"/>
              </a:solidFill>
              <a:latin typeface="Calibri"/>
              <a:ea typeface="Times New Roman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2"/>
          <p:cNvSpPr/>
          <p:nvPr/>
        </p:nvSpPr>
        <p:spPr>
          <a:xfrm>
            <a:off x="270360" y="1400040"/>
            <a:ext cx="8642520" cy="0"/>
          </a:xfrm>
          <a:prstGeom prst="line">
            <a:avLst/>
          </a:prstGeom>
          <a:ln w="9360">
            <a:solidFill>
              <a:srgbClr val="DDDDDD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270720" y="1400040"/>
            <a:ext cx="8640720" cy="647640"/>
          </a:xfrm>
          <a:prstGeom prst="rect">
            <a:avLst/>
          </a:prstGeom>
          <a:solidFill>
            <a:srgbClr val="CCFFFF"/>
          </a:solidFill>
        </p:spPr>
      </p:sp>
      <p:sp>
        <p:nvSpPr>
          <p:cNvPr id="92" name="CustomShape 4"/>
          <p:cNvSpPr/>
          <p:nvPr/>
        </p:nvSpPr>
        <p:spPr>
          <a:xfrm>
            <a:off x="251640" y="1412640"/>
            <a:ext cx="8659800" cy="577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3200" b="1">
                <a:solidFill>
                  <a:srgbClr val="9F2936"/>
                </a:solidFill>
                <a:latin typeface="Calibri"/>
              </a:rPr>
              <a:t>ZAŁĄCZNIKI DO WNIOSKU</a:t>
            </a:r>
            <a:endParaRPr/>
          </a:p>
        </p:txBody>
      </p:sp>
      <p:pic>
        <p:nvPicPr>
          <p:cNvPr id="6" name="Picture 4" descr="http://bestsellery.zpav.pl/pliki/aktualnosci/ply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02235"/>
            <a:ext cx="1536171" cy="115212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3275856" y="3008748"/>
            <a:ext cx="48245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Wersja elektroniczna:</a:t>
            </a:r>
          </a:p>
          <a:p>
            <a:endParaRPr lang="pl-PL" dirty="0" smtClean="0">
              <a:solidFill>
                <a:srgbClr val="000000"/>
              </a:solidFill>
              <a:latin typeface="Calibri"/>
              <a:ea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 Formularz wniosku PDF z GWA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 Formularz wniosku </a:t>
            </a:r>
            <a:r>
              <a:rPr lang="pl-PL" dirty="0" err="1" smtClean="0">
                <a:solidFill>
                  <a:srgbClr val="000000"/>
                </a:solidFill>
                <a:latin typeface="Calibri"/>
                <a:ea typeface="Times New Roman"/>
              </a:rPr>
              <a:t>PDF_skan</a:t>
            </a:r>
            <a:endParaRPr lang="pl-PL" dirty="0" smtClean="0">
              <a:solidFill>
                <a:srgbClr val="000000"/>
              </a:solidFill>
              <a:latin typeface="Calibri"/>
              <a:ea typeface="Times New Roman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 Analiza finansowa w pliku xls lub równoważnym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latin typeface="Calibri"/>
                <a:ea typeface="Times New Roman"/>
              </a:rPr>
              <a:t> Załączniki</a:t>
            </a:r>
          </a:p>
          <a:p>
            <a:pPr algn="ctr"/>
            <a:endParaRPr lang="pl-PL" dirty="0" smtClean="0">
              <a:solidFill>
                <a:srgbClr val="000000"/>
              </a:solidFill>
              <a:latin typeface="Calibri"/>
              <a:ea typeface="Times New Roman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275357" y="0"/>
            <a:ext cx="8784976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000" b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pl-PL" altLang="pl-PL" sz="18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1600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83228" y="3244333"/>
            <a:ext cx="7969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200" i="1" dirty="0">
                <a:latin typeface="Calibri" pitchFamily="34" charset="0"/>
              </a:rPr>
              <a:t>Kwalifikowalność wydatków w RPO 2014-2020 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50699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ytuł 2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431800"/>
          </a:xfrm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i="1" dirty="0" smtClean="0">
                <a:latin typeface="Calibri" panose="020F0502020204030204" pitchFamily="34" charset="0"/>
              </a:rPr>
              <a:t>Koszty kwalifikowalne w Działaniu 8.4</a:t>
            </a:r>
            <a:br>
              <a:rPr lang="pl-PL" sz="2800" b="1" i="1" dirty="0" smtClean="0">
                <a:latin typeface="Calibri" panose="020F0502020204030204" pitchFamily="34" charset="0"/>
              </a:rPr>
            </a:br>
            <a:r>
              <a:rPr lang="pl-PL" sz="2800" b="1" i="1" dirty="0" smtClean="0">
                <a:latin typeface="Calibri" panose="020F0502020204030204" pitchFamily="34" charset="0"/>
              </a:rPr>
              <a:t> </a:t>
            </a:r>
            <a:r>
              <a:rPr lang="pl-PL" sz="2800" dirty="0"/>
              <a:t/>
            </a:r>
            <a:br>
              <a:rPr lang="pl-PL" sz="2800" dirty="0"/>
            </a:br>
            <a:endParaRPr lang="pl-PL" altLang="pl-PL" sz="2800" b="1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ymbol zastępczy zawartości 3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81004"/>
          </a:xfrm>
        </p:spPr>
        <p:txBody>
          <a:bodyPr anchor="ctr" anchorCtr="1"/>
          <a:lstStyle/>
          <a:p>
            <a:pPr marL="0" indent="0">
              <a:buNone/>
            </a:pPr>
            <a:r>
              <a:rPr lang="pl-PL" sz="1600" dirty="0" smtClean="0">
                <a:latin typeface="Calibri" panose="020F0502020204030204" pitchFamily="34" charset="0"/>
              </a:rPr>
              <a:t>1</a:t>
            </a:r>
            <a:r>
              <a:rPr lang="pl-PL" sz="1600" dirty="0">
                <a:latin typeface="Calibri" panose="020F0502020204030204" pitchFamily="34" charset="0"/>
              </a:rPr>
              <a:t>) zakup niezbędnego sprzętu, wyposażenia, urządzeń podlegających amortyzacji oraz ujętych w ewidencji środków trwałych,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2) koszty robót budowlanych związanych z budową, przebudową, modernizacją lub remontem obiektów infrastruktury liniowej,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3) koszty związane z realizacją inwestycji w publiczną infrastrukturę poprawiającą dostępność do obiektów i atrakcji turystycznych wyłącznie w powiązaniu z typami projektów właściwymi dla działania, </a:t>
            </a:r>
            <a:endParaRPr lang="pl-PL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4) koszty robót budowlanych związanych z budową, przebudową, modernizacją lub remontem obiektów budowlanych stanowiącej zaplecze dla infrastruktury liniowej, </a:t>
            </a:r>
            <a:endParaRPr lang="pl-PL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latin typeface="Calibri" panose="020F0502020204030204" pitchFamily="34" charset="0"/>
              </a:rPr>
              <a:t>5</a:t>
            </a:r>
            <a:r>
              <a:rPr lang="pl-PL" sz="1600" dirty="0">
                <a:latin typeface="Calibri" panose="020F0502020204030204" pitchFamily="34" charset="0"/>
              </a:rPr>
              <a:t>) koszty prac przygotowawczych i koszt dokumentacji technicznej,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6) koszty nadzoru inwestorskiego i autorskiego, również jeżeli dokonywany jest przez pracowników beneficjenta, </a:t>
            </a:r>
            <a:endParaRPr lang="pl-PL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latin typeface="Calibri" panose="020F0502020204030204" pitchFamily="34" charset="0"/>
              </a:rPr>
              <a:t>7</a:t>
            </a:r>
            <a:r>
              <a:rPr lang="pl-PL" sz="1600" dirty="0">
                <a:latin typeface="Calibri" panose="020F0502020204030204" pitchFamily="34" charset="0"/>
              </a:rPr>
              <a:t>) koszty inżyniera kontraktu,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8) koszty personelu pośredniego rozliczane na bazie rzeczywiście poniesionych wydatków,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9) koszty promocji produktów turystycznych „Pomorskie Trasy Rowerowe”, „Kajakiem przez Pomorze”, „Pętla Żuławska” jako części projektu do wysokości 150.000 PLN wydatków kwalifikowalnych w projekcie (min.: reklama prasowa, radiowa, internetowa, zewnętrzna, </a:t>
            </a:r>
            <a:r>
              <a:rPr lang="pl-PL" sz="1600" dirty="0" err="1">
                <a:latin typeface="Calibri" panose="020F0502020204030204" pitchFamily="34" charset="0"/>
              </a:rPr>
              <a:t>ambientowa</a:t>
            </a:r>
            <a:r>
              <a:rPr lang="pl-PL" sz="1600" dirty="0">
                <a:latin typeface="Calibri" panose="020F0502020204030204" pitchFamily="34" charset="0"/>
              </a:rPr>
              <a:t>, publikacje drukowane, przewodniki, mapy turystyczne, katalogi ofert turystycznych, gadżety reklamowe, materiały cyfrowe przygotowane na strony internetowe, urządzenia mobilne i inne),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10) koszty promocji projektu.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ytuł 2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431800"/>
          </a:xfrm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i="1" dirty="0" smtClean="0">
                <a:latin typeface="Calibri" panose="020F0502020204030204" pitchFamily="34" charset="0"/>
              </a:rPr>
              <a:t>Koszty niekwalifikowalne w Działaniu 8.4</a:t>
            </a:r>
            <a:br>
              <a:rPr lang="pl-PL" sz="2800" b="1" i="1" dirty="0" smtClean="0">
                <a:latin typeface="Calibri" panose="020F0502020204030204" pitchFamily="34" charset="0"/>
              </a:rPr>
            </a:br>
            <a:r>
              <a:rPr lang="pl-PL" sz="2800" b="1" i="1" dirty="0" smtClean="0">
                <a:latin typeface="Calibri" panose="020F0502020204030204" pitchFamily="34" charset="0"/>
              </a:rPr>
              <a:t> </a:t>
            </a:r>
            <a:r>
              <a:rPr lang="pl-PL" sz="2800" dirty="0"/>
              <a:t/>
            </a:r>
            <a:br>
              <a:rPr lang="pl-PL" sz="2800" dirty="0"/>
            </a:br>
            <a:endParaRPr lang="pl-PL" altLang="pl-PL" sz="2800" b="1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ymbol zastępczy zawartości 3"/>
          <p:cNvSpPr>
            <a:spLocks noGrp="1"/>
          </p:cNvSpPr>
          <p:nvPr>
            <p:ph idx="1"/>
          </p:nvPr>
        </p:nvSpPr>
        <p:spPr>
          <a:xfrm>
            <a:off x="33304" y="1556792"/>
            <a:ext cx="9144000" cy="4581004"/>
          </a:xfrm>
        </p:spPr>
        <p:txBody>
          <a:bodyPr anchor="ctr" anchorCtr="1"/>
          <a:lstStyle/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</a:rPr>
              <a:t>1) zakup środków transportu,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</a:rPr>
              <a:t>2) zakup sprzętu i wyposażenia nie podlegających amortyzacji oraz nieujętych w ewidencji środków trwałych,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</a:rPr>
              <a:t>3) koszty związane z wyposażeniem i funkcjonowaniem bazy noclegowej oraz bazy gastronomicznej</a:t>
            </a:r>
            <a:r>
              <a:rPr lang="pl-PL" sz="2400" dirty="0" smtClean="0">
                <a:latin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</a:rPr>
              <a:t>4) koszty personelu bezpośredniego z wyłączeniem kosztu nadzoru inwestorskiego i autorskiego,</a:t>
            </a:r>
          </a:p>
          <a:p>
            <a:pPr marL="0" indent="0">
              <a:buNone/>
            </a:pPr>
            <a:r>
              <a:rPr lang="pl-PL" sz="2400" dirty="0">
                <a:latin typeface="Calibri" panose="020F0502020204030204" pitchFamily="34" charset="0"/>
              </a:rPr>
              <a:t>5) koszty pośrednie z wyłączeniem kosztu personelu pośredniego rozliczane na bazie rzeczywiście poniesionych wydatków.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ytuł 2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431800"/>
          </a:xfrm>
        </p:spPr>
        <p:txBody>
          <a:bodyPr/>
          <a:lstStyle/>
          <a:p>
            <a:r>
              <a:rPr lang="pl-PL" altLang="pl-PL" sz="2800" b="1" dirty="0" smtClean="0">
                <a:solidFill>
                  <a:schemeClr val="tx1"/>
                </a:solidFill>
                <a:latin typeface="Calibri" pitchFamily="34" charset="0"/>
              </a:rPr>
              <a:t>Horyzont czasowy kwalifikowalności wydatków</a:t>
            </a:r>
            <a:endParaRPr lang="pl-PL" altLang="pl-PL" sz="2800" b="1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ymbol zastępczy zawartości 3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5300662"/>
          </a:xfrm>
        </p:spPr>
        <p:txBody>
          <a:bodyPr anchor="ctr" anchorCtr="1"/>
          <a:lstStyle/>
          <a:p>
            <a:pPr marL="354013" indent="-354013" algn="just">
              <a:spcBef>
                <a:spcPts val="1200"/>
              </a:spcBef>
              <a:spcAft>
                <a:spcPts val="1200"/>
              </a:spcAft>
            </a:pPr>
            <a:r>
              <a:rPr lang="pl-PL" altLang="pl-PL" sz="2200" dirty="0" smtClean="0">
                <a:latin typeface="Calibri" pitchFamily="34" charset="0"/>
              </a:rPr>
              <a:t>W ramach projektu dofinansowanego z RPO WP 2014-2020 kwalifikowalne są wydatki poniesione w </a:t>
            </a:r>
            <a:r>
              <a:rPr lang="pl-PL" altLang="pl-PL" sz="2200" u="sng" dirty="0" smtClean="0">
                <a:latin typeface="Calibri" pitchFamily="34" charset="0"/>
              </a:rPr>
              <a:t>okresie kwalifikowalności</a:t>
            </a:r>
            <a:r>
              <a:rPr lang="pl-PL" altLang="pl-PL" sz="2200" dirty="0" smtClean="0">
                <a:latin typeface="Calibri" pitchFamily="34" charset="0"/>
              </a:rPr>
              <a:t> wskazanym w umowie </a:t>
            </a:r>
            <a:br>
              <a:rPr lang="pl-PL" altLang="pl-PL" sz="2200" dirty="0" smtClean="0">
                <a:latin typeface="Calibri" pitchFamily="34" charset="0"/>
              </a:rPr>
            </a:br>
            <a:r>
              <a:rPr lang="pl-PL" altLang="pl-PL" sz="2200" dirty="0" smtClean="0">
                <a:latin typeface="Calibri" pitchFamily="34" charset="0"/>
              </a:rPr>
              <a:t>o dofinansowanie, jednakże nie wcześniej niż </a:t>
            </a:r>
            <a:r>
              <a:rPr lang="pl-PL" altLang="pl-PL" sz="2200" b="1" dirty="0" smtClean="0">
                <a:solidFill>
                  <a:srgbClr val="003399"/>
                </a:solidFill>
                <a:latin typeface="Calibri" pitchFamily="34" charset="0"/>
              </a:rPr>
              <a:t>1 stycznia 2014 r.</a:t>
            </a:r>
            <a:r>
              <a:rPr lang="pl-PL" altLang="pl-PL" sz="2200" dirty="0" smtClean="0">
                <a:latin typeface="Calibri" pitchFamily="34" charset="0"/>
              </a:rPr>
              <a:t> oraz nie później niż </a:t>
            </a:r>
            <a:r>
              <a:rPr lang="pl-PL" altLang="pl-PL" sz="2200" b="1" dirty="0" smtClean="0">
                <a:solidFill>
                  <a:srgbClr val="003399"/>
                </a:solidFill>
                <a:latin typeface="Calibri" pitchFamily="34" charset="0"/>
              </a:rPr>
              <a:t>30 czerwca 2023 r.</a:t>
            </a:r>
            <a:r>
              <a:rPr lang="pl-PL" altLang="pl-PL" sz="2200" dirty="0" smtClean="0">
                <a:latin typeface="Calibri" pitchFamily="34" charset="0"/>
              </a:rPr>
              <a:t> (w przypadku pomocy publicznej okres ten wynikać będzie z właściwego programu pomocowego).</a:t>
            </a:r>
          </a:p>
          <a:p>
            <a:pPr marL="354013" indent="-354013" algn="just">
              <a:spcBef>
                <a:spcPts val="1200"/>
              </a:spcBef>
              <a:spcAft>
                <a:spcPts val="1200"/>
              </a:spcAft>
            </a:pPr>
            <a:r>
              <a:rPr lang="pl-PL" altLang="pl-PL" sz="2200" dirty="0" smtClean="0">
                <a:latin typeface="Calibri" pitchFamily="34" charset="0"/>
              </a:rPr>
              <a:t>Zgodnie z art. 65 ust. 6 rozporządzenia ogólnego, do współfinansowania              z UE nie można przedłożyć </a:t>
            </a:r>
            <a:r>
              <a:rPr lang="pl-PL" altLang="pl-PL" sz="2200" b="1" dirty="0" smtClean="0">
                <a:solidFill>
                  <a:srgbClr val="003399"/>
                </a:solidFill>
                <a:latin typeface="Calibri" pitchFamily="34" charset="0"/>
              </a:rPr>
              <a:t>projektów fizycznie zakończonych </a:t>
            </a:r>
            <a:br>
              <a:rPr lang="pl-PL" altLang="pl-PL" sz="2200" b="1" dirty="0" smtClean="0">
                <a:solidFill>
                  <a:srgbClr val="003399"/>
                </a:solidFill>
                <a:latin typeface="Calibri" pitchFamily="34" charset="0"/>
              </a:rPr>
            </a:br>
            <a:r>
              <a:rPr lang="pl-PL" altLang="pl-PL" sz="2200" dirty="0" smtClean="0">
                <a:latin typeface="Calibri" pitchFamily="34" charset="0"/>
              </a:rPr>
              <a:t>(w przypadku robót budowlanych) lub </a:t>
            </a:r>
            <a:r>
              <a:rPr lang="pl-PL" altLang="pl-PL" sz="2200" b="1" dirty="0" smtClean="0">
                <a:solidFill>
                  <a:srgbClr val="003399"/>
                </a:solidFill>
                <a:latin typeface="Calibri" pitchFamily="34" charset="0"/>
              </a:rPr>
              <a:t>w pełni zrealizowanych                              </a:t>
            </a:r>
            <a:r>
              <a:rPr lang="pl-PL" altLang="pl-PL" sz="2200" dirty="0" smtClean="0">
                <a:latin typeface="Calibri" pitchFamily="34" charset="0"/>
              </a:rPr>
              <a:t>(w przypadku dostaw i usług)  przed dniem złożenia do IZ RPO WP/IP wniosku o dofinansowanie, niezależnie od tego, czy wszystkie płatności zostały przez beneficjenta dokonane. Przez projekt zakończony/zrealizowany należy rozumieć projekt dla którego przed dniem złożenia wniosku o dofinasowanie nastąpił odbiór ostatnich robót, dostaw lub usług. </a:t>
            </a:r>
          </a:p>
          <a:p>
            <a:pPr marL="354013" indent="-354013" algn="just">
              <a:spcBef>
                <a:spcPts val="1200"/>
              </a:spcBef>
              <a:spcAft>
                <a:spcPts val="1200"/>
              </a:spcAft>
            </a:pPr>
            <a:endParaRPr lang="pl-PL" altLang="pl-PL" sz="2200" i="1" dirty="0" smtClean="0">
              <a:latin typeface="Calibri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ytuł 2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719137"/>
          </a:xfrm>
        </p:spPr>
        <p:txBody>
          <a:bodyPr/>
          <a:lstStyle/>
          <a:p>
            <a:r>
              <a:rPr lang="pl-PL" altLang="pl-PL" sz="2800" b="1" smtClean="0">
                <a:solidFill>
                  <a:schemeClr val="tx1"/>
                </a:solidFill>
                <a:latin typeface="Calibri" pitchFamily="34" charset="0"/>
              </a:rPr>
              <a:t>Ocena kwalifikowalności wydatków</a:t>
            </a:r>
          </a:p>
        </p:txBody>
      </p:sp>
      <p:sp>
        <p:nvSpPr>
          <p:cNvPr id="4100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 anchor="ctr" anchorCtr="1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altLang="pl-PL" sz="2400" smtClean="0">
                <a:latin typeface="Calibri" pitchFamily="34" charset="0"/>
              </a:rPr>
              <a:t>Do oceny prawidłowości umów zawartych w ramach realizacji projektu w wyniku przeprowadzonych postępowań stosuje się </a:t>
            </a:r>
            <a:r>
              <a:rPr lang="pl-PL" altLang="pl-PL" sz="2400" b="1" smtClean="0">
                <a:solidFill>
                  <a:srgbClr val="003399"/>
                </a:solidFill>
                <a:latin typeface="Calibri" pitchFamily="34" charset="0"/>
              </a:rPr>
              <a:t>wersję </a:t>
            </a:r>
            <a:r>
              <a:rPr lang="pl-PL" altLang="pl-PL" sz="2400" b="1" i="1" smtClean="0">
                <a:solidFill>
                  <a:srgbClr val="003399"/>
                </a:solidFill>
                <a:latin typeface="Calibri" pitchFamily="34" charset="0"/>
              </a:rPr>
              <a:t>Wytycznych </a:t>
            </a:r>
            <a:r>
              <a:rPr lang="pl-PL" altLang="pl-PL" sz="2400" b="1" smtClean="0">
                <a:solidFill>
                  <a:srgbClr val="003399"/>
                </a:solidFill>
                <a:latin typeface="Calibri" pitchFamily="34" charset="0"/>
              </a:rPr>
              <a:t>obowiązujących w dniu wszczęcia postępowania</a:t>
            </a:r>
            <a:r>
              <a:rPr lang="pl-PL" altLang="pl-PL" sz="2400" smtClean="0">
                <a:latin typeface="Calibri" pitchFamily="34" charset="0"/>
              </a:rPr>
              <a:t>, które zakończyło się podpisaniem danej umowy.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l-PL" altLang="pl-PL" sz="2400" smtClean="0">
                <a:latin typeface="Calibri" pitchFamily="34" charset="0"/>
              </a:rPr>
              <a:t>Do oceny prawidłowości wydatków poniesionych w ramach realizacji projektu stosuje się </a:t>
            </a:r>
            <a:r>
              <a:rPr lang="pl-PL" altLang="pl-PL" sz="2400" b="1" smtClean="0">
                <a:solidFill>
                  <a:srgbClr val="003399"/>
                </a:solidFill>
                <a:latin typeface="Calibri" pitchFamily="34" charset="0"/>
              </a:rPr>
              <a:t>wersję </a:t>
            </a:r>
            <a:r>
              <a:rPr lang="pl-PL" altLang="pl-PL" sz="2400" b="1" i="1" smtClean="0">
                <a:solidFill>
                  <a:srgbClr val="003399"/>
                </a:solidFill>
                <a:latin typeface="Calibri" pitchFamily="34" charset="0"/>
              </a:rPr>
              <a:t>Wytycznych </a:t>
            </a:r>
            <a:r>
              <a:rPr lang="pl-PL" altLang="pl-PL" sz="2400" b="1" smtClean="0">
                <a:solidFill>
                  <a:srgbClr val="003399"/>
                </a:solidFill>
                <a:latin typeface="Calibri" pitchFamily="34" charset="0"/>
              </a:rPr>
              <a:t>obowiązujących w dniu poniesienia wydatku</a:t>
            </a:r>
            <a:r>
              <a:rPr lang="pl-PL" altLang="pl-PL" sz="2400" smtClean="0">
                <a:latin typeface="Calibri" pitchFamily="34" charset="0"/>
              </a:rPr>
              <a:t>. 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ytuł 2"/>
          <p:cNvSpPr>
            <a:spLocks noGrp="1"/>
          </p:cNvSpPr>
          <p:nvPr>
            <p:ph type="title"/>
          </p:nvPr>
        </p:nvSpPr>
        <p:spPr>
          <a:xfrm>
            <a:off x="-33338" y="1052513"/>
            <a:ext cx="8229601" cy="431800"/>
          </a:xfrm>
        </p:spPr>
        <p:txBody>
          <a:bodyPr/>
          <a:lstStyle/>
          <a:p>
            <a:r>
              <a:rPr lang="pl-PL" altLang="pl-PL" sz="2800" b="1" smtClean="0">
                <a:solidFill>
                  <a:schemeClr val="tx1"/>
                </a:solidFill>
                <a:latin typeface="Calibri" pitchFamily="34" charset="0"/>
              </a:rPr>
              <a:t>Warunki kwalifikowalności wydatku</a:t>
            </a:r>
            <a:endParaRPr lang="pl-PL" altLang="pl-PL" sz="2800" b="1" i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ymbol zastępczy zawartości 3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300662"/>
          </a:xfrm>
        </p:spPr>
        <p:txBody>
          <a:bodyPr anchor="ctr" anchorCtr="1"/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został faktycznie poniesiony,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jest zgodny z przepisami prawa,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jest zgodny z RPO WP i </a:t>
            </a:r>
            <a:r>
              <a:rPr lang="pl-PL" sz="1800" dirty="0" err="1" smtClean="0">
                <a:latin typeface="Calibri" pitchFamily="34" charset="0"/>
              </a:rPr>
              <a:t>SzOOP</a:t>
            </a:r>
            <a:r>
              <a:rPr lang="pl-PL" sz="1800" dirty="0" smtClean="0">
                <a:latin typeface="Calibri" pitchFamily="34" charset="0"/>
              </a:rPr>
              <a:t>,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został uwzględniony w budżecie projektu,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został poniesiony zgodnie z postanowieniami umowy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o dofinansowanie,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jest niezbędny do realizacji celów projektu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został poniesiony w związku z realizowanym projektem,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został dokonany w sposób przejrzysty, racjonalny i efektywny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został należycie udokumentowany,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został wskazany we wniosku o płatność,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dotyczy towarów dostarczonych lub usług wykonanych lub robót </a:t>
            </a:r>
            <a:br>
              <a:rPr lang="pl-PL" sz="1800" dirty="0" smtClean="0">
                <a:latin typeface="Calibri" pitchFamily="34" charset="0"/>
              </a:rPr>
            </a:br>
            <a:r>
              <a:rPr lang="pl-PL" sz="1800" dirty="0" smtClean="0">
                <a:latin typeface="Calibri" pitchFamily="34" charset="0"/>
              </a:rPr>
              <a:t>zrealizowanych,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800" dirty="0" smtClean="0">
                <a:latin typeface="Calibri" pitchFamily="34" charset="0"/>
              </a:rPr>
              <a:t>jest zgodny z innymi warunkami uznania wydatku za </a:t>
            </a:r>
            <a:r>
              <a:rPr lang="pl-PL" sz="1800" dirty="0" err="1" smtClean="0">
                <a:latin typeface="Calibri" pitchFamily="34" charset="0"/>
              </a:rPr>
              <a:t>kwalifikowalny</a:t>
            </a:r>
            <a:r>
              <a:rPr lang="pl-PL" sz="1800" dirty="0" smtClean="0">
                <a:latin typeface="Calibri" pitchFamily="34" charset="0"/>
              </a:rPr>
              <a:t>.</a:t>
            </a:r>
          </a:p>
          <a:p>
            <a:pPr marL="354013" indent="-354013" algn="just">
              <a:spcBef>
                <a:spcPts val="1200"/>
              </a:spcBef>
              <a:spcAft>
                <a:spcPts val="1200"/>
              </a:spcAft>
              <a:defRPr/>
            </a:pPr>
            <a:endParaRPr lang="pl-PL" altLang="pl-PL" sz="1800" i="1" dirty="0" smtClean="0">
              <a:latin typeface="Calibri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ytuł 2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431800"/>
          </a:xfrm>
        </p:spPr>
        <p:txBody>
          <a:bodyPr/>
          <a:lstStyle/>
          <a:p>
            <a:r>
              <a:rPr lang="pl-PL" altLang="pl-PL" sz="2800" b="1" smtClean="0">
                <a:solidFill>
                  <a:schemeClr val="tx1"/>
                </a:solidFill>
                <a:latin typeface="Calibri" pitchFamily="34" charset="0"/>
              </a:rPr>
              <a:t>Zasada faktycznego poniesienia wydatku</a:t>
            </a:r>
            <a:endParaRPr lang="pl-PL" altLang="pl-PL" sz="2800" b="1" i="1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Symbol zastępczy zawartości 3"/>
          <p:cNvSpPr>
            <a:spLocks noGrp="1"/>
          </p:cNvSpPr>
          <p:nvPr>
            <p:ph idx="1"/>
          </p:nvPr>
        </p:nvSpPr>
        <p:spPr>
          <a:xfrm>
            <a:off x="0" y="1916113"/>
            <a:ext cx="9144000" cy="5086350"/>
          </a:xfrm>
        </p:spPr>
        <p:txBody>
          <a:bodyPr anchor="ctr" anchorCtr="1"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pl-PL" altLang="pl-PL" sz="2400" dirty="0" smtClean="0">
              <a:latin typeface="Calibri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400" dirty="0" smtClean="0">
                <a:latin typeface="Calibri" pitchFamily="34" charset="0"/>
              </a:rPr>
              <a:t>Pod pojęciem wydatku faktycznie poniesionego należy rozumieć wydatek poniesiony w znaczeniu kasowym, tj. jako rozchód środków pieniężnych z kasy lub rachunku bankowego beneficjenta. Wyjątki od powyższej reguły stanowią (…):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sz="2400" dirty="0" smtClean="0">
                <a:latin typeface="Calibri" pitchFamily="34" charset="0"/>
              </a:rPr>
              <a:t>    wkład niepieniężny,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sz="2400" dirty="0" smtClean="0">
                <a:latin typeface="Calibri" pitchFamily="34" charset="0"/>
              </a:rPr>
              <a:t>    koszty amortyzacji,</a:t>
            </a:r>
          </a:p>
          <a:p>
            <a:pPr marL="457200" lvl="2" indent="-4572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dirty="0" smtClean="0">
                <a:latin typeface="Calibri" pitchFamily="34" charset="0"/>
              </a:rPr>
              <a:t>rozliczenia dokonywane na podstawie wewnętrznej noty obciążeniowej, </a:t>
            </a:r>
          </a:p>
          <a:p>
            <a:pPr marL="457200" lvl="2" indent="-4572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b="1" dirty="0" smtClean="0">
                <a:solidFill>
                  <a:srgbClr val="003399"/>
                </a:solidFill>
                <a:latin typeface="Calibri" pitchFamily="34" charset="0"/>
              </a:rPr>
              <a:t>potrącenia, o których mowa w art. 498 Kodeksu cywilnego,</a:t>
            </a:r>
          </a:p>
          <a:p>
            <a:pPr marL="457200" lvl="2" indent="-4572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l-PL" altLang="pl-PL" dirty="0">
                <a:latin typeface="Calibri" pitchFamily="34" charset="0"/>
              </a:rPr>
              <a:t>z</a:t>
            </a:r>
            <a:r>
              <a:rPr lang="pl-PL" altLang="pl-PL" dirty="0" smtClean="0">
                <a:latin typeface="Calibri" pitchFamily="34" charset="0"/>
              </a:rPr>
              <a:t>łożenie depozytu sądowego przez beneficjenta w związku </a:t>
            </a:r>
            <a:br>
              <a:rPr lang="pl-PL" altLang="pl-PL" dirty="0" smtClean="0">
                <a:latin typeface="Calibri" pitchFamily="34" charset="0"/>
              </a:rPr>
            </a:br>
            <a:r>
              <a:rPr lang="pl-PL" altLang="pl-PL" dirty="0" smtClean="0">
                <a:latin typeface="Calibri" pitchFamily="34" charset="0"/>
              </a:rPr>
              <a:t>z realizacją projektu.</a:t>
            </a:r>
          </a:p>
          <a:p>
            <a:pPr marL="354013" indent="-354013">
              <a:spcBef>
                <a:spcPts val="1200"/>
              </a:spcBef>
              <a:spcAft>
                <a:spcPts val="1200"/>
              </a:spcAft>
              <a:defRPr/>
            </a:pPr>
            <a:endParaRPr lang="pl-PL" sz="1800" dirty="0" smtClean="0"/>
          </a:p>
          <a:p>
            <a:pPr marL="354013" indent="-354013" algn="just">
              <a:spcBef>
                <a:spcPts val="1200"/>
              </a:spcBef>
              <a:spcAft>
                <a:spcPts val="1200"/>
              </a:spcAft>
              <a:defRPr/>
            </a:pPr>
            <a:endParaRPr lang="pl-PL" altLang="pl-PL" sz="1800" i="1" dirty="0" smtClean="0">
              <a:latin typeface="Calibri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/>
          <p:cNvSpPr txBox="1"/>
          <p:nvPr/>
        </p:nvSpPr>
        <p:spPr>
          <a:xfrm>
            <a:off x="175000" y="1052736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>
                <a:latin typeface="Calibri" panose="020F0502020204030204" pitchFamily="34" charset="0"/>
              </a:rPr>
              <a:t>Regulamin konkursu: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Zbiór informacji potrzebnych, aby prawidłowo ubiegać się o dofinansowanie, zawierający m.in: 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Wykaz niezbędnych dokumentów, 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Typy projektów, typ beneficjenta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Informacje dotyczące Generatora Wniosków Aplikacyjnych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Wzór umowy o dofinansowanie,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Termin i miejsce naboru wniosków,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Dodatkowe limity. </a:t>
            </a:r>
            <a:endParaRPr lang="pl-PL" sz="14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l-PL" sz="1400" dirty="0" smtClean="0">
              <a:latin typeface="Calibri" panose="020F0502020204030204" pitchFamily="34" charset="0"/>
            </a:endParaRPr>
          </a:p>
          <a:p>
            <a:r>
              <a:rPr lang="pl-PL" sz="1400" b="1" i="1" dirty="0" smtClean="0">
                <a:latin typeface="Calibri" panose="020F0502020204030204" pitchFamily="34" charset="0"/>
              </a:rPr>
              <a:t>Szczegółowy Opis Osi Priorytetowych RPO WP 2014-2020:</a:t>
            </a:r>
          </a:p>
          <a:p>
            <a:r>
              <a:rPr lang="pl-PL" sz="1400" i="1" dirty="0" smtClean="0">
                <a:latin typeface="Calibri" panose="020F0502020204030204" pitchFamily="34" charset="0"/>
              </a:rPr>
              <a:t>-</a:t>
            </a:r>
            <a:r>
              <a:rPr lang="pl-PL" sz="1400" b="1" i="1" dirty="0" smtClean="0">
                <a:latin typeface="Calibri" panose="020F0502020204030204" pitchFamily="34" charset="0"/>
              </a:rPr>
              <a:t> </a:t>
            </a:r>
            <a:r>
              <a:rPr lang="pl-PL" sz="1400" dirty="0" smtClean="0">
                <a:latin typeface="Calibri" panose="020F0502020204030204" pitchFamily="34" charset="0"/>
              </a:rPr>
              <a:t>Cele działania,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Wskaźniki produktów i rezultatu,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Typy projektów, 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Typ beneficjenta,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Poziomy dofinansowania i wartości projektów,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Kryteria wyboru projektów.</a:t>
            </a:r>
          </a:p>
          <a:p>
            <a:endParaRPr lang="pl-PL" sz="1400" dirty="0" smtClean="0">
              <a:latin typeface="Calibri" panose="020F0502020204030204" pitchFamily="34" charset="0"/>
            </a:endParaRPr>
          </a:p>
          <a:p>
            <a:r>
              <a:rPr lang="pl-PL" sz="1400" b="1" i="1" dirty="0" smtClean="0">
                <a:latin typeface="Calibri" panose="020F0502020204030204" pitchFamily="34" charset="0"/>
              </a:rPr>
              <a:t>Zasady Wdrażania RPO WP 2014-2020 (wraz z załącznikami):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Instrukcja przygotowania wniosku i  załączników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Kwalifikowalność wydatków,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Ocena oddziaływania na środowisko,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Wytyczne dotyczące zamówień publicznych,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Wytyczne dotyczące studium wykonalności,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Zasady promocji,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Zasady dotyczące pomocy publicznej,</a:t>
            </a:r>
          </a:p>
          <a:p>
            <a:r>
              <a:rPr lang="pl-PL" sz="1400" dirty="0" smtClean="0">
                <a:latin typeface="Calibri" panose="020F0502020204030204" pitchFamily="34" charset="0"/>
              </a:rPr>
              <a:t>- Zasady przechowywania i udostępniania dokumentów.</a:t>
            </a:r>
          </a:p>
          <a:p>
            <a:endParaRPr lang="pl-PL" sz="1400" dirty="0" smtClean="0"/>
          </a:p>
          <a:p>
            <a:pPr>
              <a:buFont typeface="Wingdings" pitchFamily="2" charset="2"/>
              <a:buChar char="Ø"/>
            </a:pPr>
            <a:endParaRPr lang="pl-PL" sz="1400" dirty="0" smtClean="0"/>
          </a:p>
          <a:p>
            <a:pPr>
              <a:buFont typeface="Wingdings" pitchFamily="2" charset="2"/>
              <a:buChar char="Ø"/>
            </a:pPr>
            <a:endParaRPr lang="pl-PL" dirty="0" smtClean="0"/>
          </a:p>
          <a:p>
            <a:pPr>
              <a:buFont typeface="Wingdings" pitchFamily="2" charset="2"/>
              <a:buChar char="Ø"/>
            </a:pPr>
            <a:endParaRPr lang="pl-PL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ytuł 2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719138"/>
          </a:xfrm>
        </p:spPr>
        <p:txBody>
          <a:bodyPr/>
          <a:lstStyle/>
          <a:p>
            <a:r>
              <a:rPr lang="pl-PL" altLang="pl-PL" sz="2800" b="1" smtClean="0">
                <a:solidFill>
                  <a:schemeClr val="tx1"/>
                </a:solidFill>
                <a:latin typeface="Calibri" pitchFamily="34" charset="0"/>
              </a:rPr>
              <a:t>Zasada uczciwej konkurencji</a:t>
            </a:r>
          </a:p>
        </p:txBody>
      </p:sp>
      <p:sp>
        <p:nvSpPr>
          <p:cNvPr id="7172" name="Symbol zastępczy zawartości 3"/>
          <p:cNvSpPr>
            <a:spLocks noGrp="1"/>
          </p:cNvSpPr>
          <p:nvPr>
            <p:ph idx="1"/>
          </p:nvPr>
        </p:nvSpPr>
        <p:spPr>
          <a:xfrm>
            <a:off x="179388" y="1773238"/>
            <a:ext cx="8713787" cy="4968875"/>
          </a:xfrm>
        </p:spPr>
        <p:txBody>
          <a:bodyPr anchor="ctr" anchorCtr="1"/>
          <a:lstStyle/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pl-PL" altLang="pl-PL" sz="2400" smtClean="0">
                <a:latin typeface="Calibri" pitchFamily="34" charset="0"/>
              </a:rPr>
              <a:t>Beneficjent ma obowiązek przygotowania i przeprowadzenia postępowania o udzielenie zamówienia publicznego w ramach projektu w sposób zapewniający w szczególności </a:t>
            </a:r>
            <a:r>
              <a:rPr lang="pl-PL" altLang="pl-PL" sz="2400" u="sng" smtClean="0">
                <a:latin typeface="Calibri" pitchFamily="34" charset="0"/>
              </a:rPr>
              <a:t>zachowanie uczciwej konkurencji i równe traktowanie wykonawców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pl-PL" altLang="pl-PL" sz="2400" i="1" smtClean="0">
                <a:latin typeface="Calibri" pitchFamily="34" charset="0"/>
              </a:rPr>
              <a:t>     </a:t>
            </a:r>
            <a:r>
              <a:rPr lang="pl-PL" altLang="pl-PL" sz="2400" smtClean="0">
                <a:latin typeface="Calibri" pitchFamily="34" charset="0"/>
              </a:rPr>
              <a:t>Udzielenie zamówienia publicznego w ramach projektu następuje zgodnie z: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</a:pPr>
            <a:r>
              <a:rPr lang="pl-PL" altLang="pl-PL" sz="2400" b="1" smtClean="0">
                <a:solidFill>
                  <a:srgbClr val="003399"/>
                </a:solidFill>
                <a:latin typeface="Calibri" pitchFamily="34" charset="0"/>
              </a:rPr>
              <a:t>Ustawą PZP</a:t>
            </a:r>
            <a:r>
              <a:rPr lang="pl-PL" altLang="pl-PL" sz="240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pl-PL" altLang="pl-PL" sz="2400" smtClean="0">
                <a:latin typeface="Calibri" pitchFamily="34" charset="0"/>
              </a:rPr>
              <a:t>– dot. beneficjenta zobowiązanego do jej stosowania z mocy samej ustawy i beneficjenta, którego choćby jednym z założycieli lub jedna z jednostek powołujących jest podmiot zaliczany do jednostek sektora finansów publicznych.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pl-PL" altLang="pl-PL" sz="2400" smtClean="0">
              <a:latin typeface="Calibri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ytuł 2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719137"/>
          </a:xfrm>
        </p:spPr>
        <p:txBody>
          <a:bodyPr/>
          <a:lstStyle/>
          <a:p>
            <a:r>
              <a:rPr lang="pl-PL" altLang="pl-PL" sz="2800" b="1" smtClean="0">
                <a:solidFill>
                  <a:schemeClr val="tx1"/>
                </a:solidFill>
                <a:latin typeface="Calibri" pitchFamily="34" charset="0"/>
              </a:rPr>
              <a:t>Zasada uczciwej konkurencji</a:t>
            </a:r>
          </a:p>
        </p:txBody>
      </p:sp>
      <p:sp>
        <p:nvSpPr>
          <p:cNvPr id="8196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400" b="1" smtClean="0">
                <a:solidFill>
                  <a:srgbClr val="003399"/>
                </a:solidFill>
                <a:latin typeface="Calibri" pitchFamily="34" charset="0"/>
              </a:rPr>
              <a:t>Zasadą konkurencyjności </a:t>
            </a:r>
            <a:r>
              <a:rPr lang="pl-PL" altLang="pl-PL" sz="2400" smtClean="0">
                <a:latin typeface="Calibri" pitchFamily="34" charset="0"/>
              </a:rPr>
              <a:t>– zamówienia o wartości powyżej 50 tys. PLN netto. Dot. beneficjentów zobligowanych do stosowania PZP (poniżej progu 30 tys. euro) oraz pozostałych beneficjentów,</a:t>
            </a:r>
          </a:p>
          <a:p>
            <a:r>
              <a:rPr lang="pl-PL" altLang="pl-PL" sz="2400" b="1" smtClean="0">
                <a:solidFill>
                  <a:srgbClr val="003399"/>
                </a:solidFill>
                <a:latin typeface="Calibri" pitchFamily="34" charset="0"/>
              </a:rPr>
              <a:t>W trybie uproszczonym </a:t>
            </a:r>
            <a:r>
              <a:rPr lang="pl-PL" altLang="pl-PL" sz="2400" smtClean="0">
                <a:latin typeface="Calibri" pitchFamily="34" charset="0"/>
              </a:rPr>
              <a:t>- od 20 tys. PLN do 50 tys. PLN (włącznie)- poprzez udokumentowanie rozeznania rynku, co najmniej  poprzez przeprowadzenie ofertowania i upublicznienie zapytania ofertowego na stronie internetowej beneficjenta,</a:t>
            </a:r>
          </a:p>
          <a:p>
            <a:r>
              <a:rPr lang="pl-PL" altLang="pl-PL" sz="2400" smtClean="0">
                <a:latin typeface="Calibri" pitchFamily="34" charset="0"/>
              </a:rPr>
              <a:t>Poniżej 20 tys .PLN- zgodnie z wewnętrznymi uregulowaniami beneficjenta, jeżeli takie procedury ustanowił.</a:t>
            </a:r>
            <a:endParaRPr lang="pl-PL" altLang="pl-PL" sz="2400" smtClean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ytuł 2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719137"/>
          </a:xfrm>
        </p:spPr>
        <p:txBody>
          <a:bodyPr/>
          <a:lstStyle/>
          <a:p>
            <a:r>
              <a:rPr lang="pl-PL" altLang="pl-PL" sz="2800" b="1" smtClean="0">
                <a:solidFill>
                  <a:schemeClr val="tx1"/>
                </a:solidFill>
                <a:latin typeface="Calibri" pitchFamily="34" charset="0"/>
              </a:rPr>
              <a:t>Dochód wygenerowany podczas realizacji projektu</a:t>
            </a:r>
          </a:p>
        </p:txBody>
      </p:sp>
      <p:sp>
        <p:nvSpPr>
          <p:cNvPr id="9220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 anchor="ctr" anchorCtr="1"/>
          <a:lstStyle/>
          <a:p>
            <a:pPr marL="0" lvl="1" indent="0" algn="just">
              <a:buFontTx/>
              <a:buNone/>
            </a:pPr>
            <a:r>
              <a:rPr lang="pl-PL" altLang="pl-PL" sz="2400" b="1" smtClean="0">
                <a:solidFill>
                  <a:srgbClr val="003399"/>
                </a:solidFill>
                <a:latin typeface="Calibri" pitchFamily="34" charset="0"/>
              </a:rPr>
              <a:t>Za dochód nie uznaje się wadium</a:t>
            </a:r>
            <a:r>
              <a:rPr lang="pl-PL" altLang="pl-PL" sz="2400" smtClean="0">
                <a:solidFill>
                  <a:srgbClr val="003399"/>
                </a:solidFill>
                <a:latin typeface="Calibri" pitchFamily="34" charset="0"/>
              </a:rPr>
              <a:t> </a:t>
            </a:r>
            <a:r>
              <a:rPr lang="pl-PL" altLang="pl-PL" sz="2400" smtClean="0">
                <a:latin typeface="Calibri" pitchFamily="34" charset="0"/>
              </a:rPr>
              <a:t>wpłacanego przez podmiot ubiegający się o realizację zamówienia publicznego na podstawie ustawy Pzp, zatrzymanego w przypadku wycofania oferty, </a:t>
            </a:r>
            <a:r>
              <a:rPr lang="pl-PL" altLang="pl-PL" sz="2400" b="1" smtClean="0">
                <a:solidFill>
                  <a:srgbClr val="003399"/>
                </a:solidFill>
                <a:latin typeface="Calibri" pitchFamily="34" charset="0"/>
              </a:rPr>
              <a:t>kar umownych </a:t>
            </a:r>
            <a:r>
              <a:rPr lang="pl-PL" altLang="pl-PL" sz="2400" smtClean="0">
                <a:latin typeface="Calibri" pitchFamily="34" charset="0"/>
              </a:rPr>
              <a:t>(w tym kar za odstąpienie od umowy i kar </a:t>
            </a:r>
            <a:br>
              <a:rPr lang="pl-PL" altLang="pl-PL" sz="2400" smtClean="0">
                <a:latin typeface="Calibri" pitchFamily="34" charset="0"/>
              </a:rPr>
            </a:br>
            <a:r>
              <a:rPr lang="pl-PL" altLang="pl-PL" sz="2400" smtClean="0">
                <a:latin typeface="Calibri" pitchFamily="34" charset="0"/>
              </a:rPr>
              <a:t>za opóźnienie),</a:t>
            </a:r>
            <a:r>
              <a:rPr lang="pl-PL" altLang="pl-PL" sz="2400" b="1" smtClean="0">
                <a:solidFill>
                  <a:srgbClr val="003399"/>
                </a:solidFill>
                <a:latin typeface="Calibri" pitchFamily="34" charset="0"/>
              </a:rPr>
              <a:t> zatrzymanych kaucji zwrotnych oraz ulg z tytułu terminowego odprowadzania składek do ZUS/US</a:t>
            </a:r>
            <a:r>
              <a:rPr lang="pl-PL" altLang="pl-PL" sz="2400" smtClean="0">
                <a:latin typeface="Calibri" pitchFamily="34" charset="0"/>
              </a:rPr>
              <a:t>. Płatności otrzymane przez beneficjenta w powyższych przypadkach nie pomniejszają wydatków kwalifikowalnych w ramach projektu</a:t>
            </a:r>
            <a:r>
              <a:rPr lang="pl-PL" altLang="pl-PL" sz="2000" smtClean="0">
                <a:latin typeface="Calibri" pitchFamily="34" charset="0"/>
              </a:rPr>
              <a:t>.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ytuł 2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719137"/>
          </a:xfrm>
        </p:spPr>
        <p:txBody>
          <a:bodyPr/>
          <a:lstStyle/>
          <a:p>
            <a:r>
              <a:rPr lang="pl-PL" altLang="pl-PL" sz="2800" b="1" smtClean="0">
                <a:solidFill>
                  <a:schemeClr val="tx1"/>
                </a:solidFill>
                <a:latin typeface="Calibri" pitchFamily="34" charset="0"/>
              </a:rPr>
              <a:t>Limity w kwalifikowalności w ramach RPO 2014-2020</a:t>
            </a:r>
          </a:p>
        </p:txBody>
      </p:sp>
      <p:sp>
        <p:nvSpPr>
          <p:cNvPr id="12292" name="Symbol zastępczy zawartości 1"/>
          <p:cNvSpPr>
            <a:spLocks noGrp="1"/>
          </p:cNvSpPr>
          <p:nvPr>
            <p:ph idx="1"/>
          </p:nvPr>
        </p:nvSpPr>
        <p:spPr>
          <a:xfrm>
            <a:off x="4763" y="2032000"/>
            <a:ext cx="9144000" cy="4826000"/>
          </a:xfrm>
        </p:spPr>
        <p:txBody>
          <a:bodyPr/>
          <a:lstStyle/>
          <a:p>
            <a:r>
              <a:rPr lang="pl-PL" altLang="pl-PL" sz="2300" b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Zakup nieruchomości </a:t>
            </a:r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do</a:t>
            </a:r>
            <a:r>
              <a:rPr lang="pl-PL" altLang="pl-PL" sz="2300" b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altLang="pl-PL" sz="2300" b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10% </a:t>
            </a:r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całkowitych wydatków kwalifikowalnych – niezależnie czy nieruchomość zabudowana, czy nie. </a:t>
            </a:r>
          </a:p>
          <a:p>
            <a:r>
              <a:rPr lang="pl-PL" altLang="pl-PL" sz="2300" b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Koszty informacji i promocji </a:t>
            </a:r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nie więcej niż </a:t>
            </a:r>
            <a:r>
              <a:rPr lang="pl-PL" altLang="pl-PL" sz="2300" b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3% </a:t>
            </a:r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całkowitych kosztów kwalifikowalnych projektu oraz nie więcej niż </a:t>
            </a:r>
            <a:r>
              <a:rPr lang="pl-PL" altLang="pl-PL" sz="2300" b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50.000 PLN </a:t>
            </a:r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(EFRR).</a:t>
            </a:r>
          </a:p>
          <a:p>
            <a:r>
              <a:rPr lang="pl-PL" altLang="pl-PL" sz="2300" b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Koszty pośrednie </a:t>
            </a:r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– nie zostały przewidziane w ramach Działania 10.3</a:t>
            </a:r>
          </a:p>
          <a:p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Koszty zatrudnienia do projektu księgowej, kierownika projektu, koordynatora projektu stanowią </a:t>
            </a:r>
            <a:r>
              <a:rPr lang="pl-PL" altLang="pl-PL" sz="2300" u="sng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koszty personelu  pośredniego</a:t>
            </a:r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r>
              <a:rPr lang="pl-PL" altLang="pl-PL" sz="2300" b="1" smtClean="0">
                <a:solidFill>
                  <a:srgbClr val="003399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Koszty personelu pośredniego </a:t>
            </a:r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mogą być rozliczane również na bazie rzeczywiście poniesionych wydatków. Limit na takie wydatki w projekcie wynosi </a:t>
            </a:r>
            <a:r>
              <a:rPr lang="pl-PL" altLang="pl-PL" sz="2300" b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7%</a:t>
            </a:r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jednak nie więcej niż </a:t>
            </a:r>
            <a:r>
              <a:rPr lang="pl-PL" altLang="pl-PL" sz="2300" b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500.000 PLN</a:t>
            </a:r>
            <a:r>
              <a:rPr lang="pl-PL" altLang="pl-PL" sz="23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endParaRPr lang="pl-PL" altLang="pl-PL" sz="2300" b="1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l-PL" altLang="pl-PL" sz="2300" b="1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l-PL" altLang="pl-PL" sz="2300" b="1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l-PL" altLang="pl-PL" sz="2300" b="1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l-PL" altLang="pl-PL" sz="2300" b="1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pl-PL" altLang="pl-PL" sz="2300" b="1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l-PL" altLang="pl-PL" sz="2800" b="1" smtClean="0">
                <a:latin typeface="Calibri" pitchFamily="34" charset="0"/>
              </a:rPr>
              <a:t>Koszty związane z angażowaniem personelu</a:t>
            </a:r>
          </a:p>
          <a:p>
            <a:pPr marL="0" indent="0" algn="just">
              <a:buFontTx/>
              <a:buNone/>
            </a:pPr>
            <a:endParaRPr lang="pl-PL" altLang="pl-PL" sz="2400" smtClean="0">
              <a:latin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pl-PL" altLang="pl-PL" sz="2400" smtClean="0">
                <a:latin typeface="Calibri" pitchFamily="34" charset="0"/>
              </a:rPr>
              <a:t>Wydatki na wynagrodzenie personelu są kwalifikowalne pod warunkiem, że ich wysokość odpowiada stawkom faktycznie stosowanym u beneficjenta poza projektami współfinansowanymi z funduszy strukturalnych i Funduszu Spójności na analogicznych stanowiskach lub stanowiskach wymagających analogicznych kwalifikacji. Dotyczy to również pozostałych składników wynagrodzenia personelu, jak nagród i premii.    </a:t>
            </a:r>
          </a:p>
        </p:txBody>
      </p:sp>
      <p:sp>
        <p:nvSpPr>
          <p:cNvPr id="7" name="Text Box 1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42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611188" y="1196975"/>
            <a:ext cx="8229600" cy="1143000"/>
          </a:xfrm>
        </p:spPr>
        <p:txBody>
          <a:bodyPr/>
          <a:lstStyle/>
          <a:p>
            <a:r>
              <a:rPr lang="pl-PL" altLang="pl-PL" sz="2800" b="1" smtClean="0">
                <a:solidFill>
                  <a:schemeClr val="tx1"/>
                </a:solidFill>
                <a:latin typeface="Calibri" pitchFamily="34" charset="0"/>
              </a:rPr>
              <a:t>Koszty związane z angażowaniem personelu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593725" y="2133600"/>
            <a:ext cx="8075613" cy="3705225"/>
          </a:xfrm>
        </p:spPr>
        <p:txBody>
          <a:bodyPr/>
          <a:lstStyle/>
          <a:p>
            <a:pPr marL="0" indent="0">
              <a:buFontTx/>
              <a:buNone/>
            </a:pPr>
            <a:endParaRPr lang="pl-PL" altLang="pl-PL" sz="2400" smtClean="0">
              <a:latin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pl-PL" altLang="pl-PL" sz="2400" smtClean="0">
                <a:latin typeface="Calibri" pitchFamily="34" charset="0"/>
              </a:rPr>
              <a:t>W przypadku projektów partnerskich nie jest dopuszczalne angażowanie do projektu pracowników partnerów przez beneficjenta i odwrotnie. </a:t>
            </a:r>
          </a:p>
          <a:p>
            <a:pPr marL="0" indent="0" algn="just">
              <a:buFontTx/>
              <a:buNone/>
            </a:pPr>
            <a:endParaRPr lang="pl-PL" altLang="pl-PL" sz="2400" smtClean="0">
              <a:latin typeface="Calibri" pitchFamily="34" charset="0"/>
            </a:endParaRPr>
          </a:p>
          <a:p>
            <a:pPr marL="0" indent="0" algn="just">
              <a:buFontTx/>
              <a:buNone/>
            </a:pPr>
            <a:r>
              <a:rPr lang="pl-PL" altLang="pl-PL" sz="2400" smtClean="0">
                <a:latin typeface="Calibri" pitchFamily="34" charset="0"/>
              </a:rPr>
              <a:t>Ponadto za wydatek niekwalifikowalny zostanie uznane wynagrodzenie osoby zaangażowanej do projektu na podstawie umowy cywilnoprawnej, która jest jednocześnie pracownikiem beneficjenta z  wyłączeniem umów o dzieło.</a:t>
            </a:r>
          </a:p>
          <a:p>
            <a:pPr marL="0" indent="0" algn="just">
              <a:buFontTx/>
              <a:buNone/>
            </a:pPr>
            <a:endParaRPr lang="pl-PL" altLang="pl-PL" sz="2400" smtClean="0">
              <a:latin typeface="Calibri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84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r>
              <a:rPr lang="pl-PL" altLang="pl-PL" sz="2800" b="1" smtClean="0">
                <a:solidFill>
                  <a:schemeClr val="tx1"/>
                </a:solidFill>
                <a:latin typeface="Calibri" pitchFamily="34" charset="0"/>
              </a:rPr>
              <a:t>Wydatki na promocję projektu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2349500"/>
            <a:ext cx="8291512" cy="3776663"/>
          </a:xfrm>
        </p:spPr>
        <p:txBody>
          <a:bodyPr/>
          <a:lstStyle/>
          <a:p>
            <a:pPr algn="just"/>
            <a:r>
              <a:rPr lang="pl-PL" altLang="pl-PL" sz="2400" dirty="0" smtClean="0">
                <a:latin typeface="Calibri" pitchFamily="34" charset="0"/>
              </a:rPr>
              <a:t>Za kwalifikowalne uznaje się wydatki na działania służące </a:t>
            </a:r>
            <a:br>
              <a:rPr lang="pl-PL" altLang="pl-PL" sz="2400" dirty="0" smtClean="0">
                <a:latin typeface="Calibri" pitchFamily="34" charset="0"/>
              </a:rPr>
            </a:br>
            <a:r>
              <a:rPr lang="pl-PL" altLang="pl-PL" sz="2400" b="1" dirty="0" smtClean="0">
                <a:latin typeface="Calibri" pitchFamily="34" charset="0"/>
              </a:rPr>
              <a:t>informacji o projekcie</a:t>
            </a:r>
            <a:r>
              <a:rPr lang="pl-PL" altLang="pl-PL" sz="2400" dirty="0" smtClean="0">
                <a:latin typeface="Calibri" pitchFamily="34" charset="0"/>
              </a:rPr>
              <a:t>.</a:t>
            </a:r>
          </a:p>
          <a:p>
            <a:pPr algn="just"/>
            <a:r>
              <a:rPr lang="pl-PL" altLang="pl-PL" sz="2400" dirty="0" smtClean="0">
                <a:latin typeface="Calibri" pitchFamily="34" charset="0"/>
              </a:rPr>
              <a:t>Za kwalifikowalne można uznać jedynie koszty informacji            i promocji </a:t>
            </a:r>
            <a:r>
              <a:rPr lang="pl-PL" altLang="pl-PL" sz="2400" b="1" dirty="0" smtClean="0">
                <a:latin typeface="Calibri" pitchFamily="34" charset="0"/>
              </a:rPr>
              <a:t>integralnie związane z realizacją projektu</a:t>
            </a:r>
            <a:r>
              <a:rPr lang="pl-PL" altLang="pl-PL" sz="2400" dirty="0" smtClean="0">
                <a:latin typeface="Calibri" pitchFamily="34" charset="0"/>
              </a:rPr>
              <a:t>, co oznacza, że powinny być ściśle związane z przedmiotem projektu oraz powinny przekazywać informacje na temat celów, jakie zostaną osiągnięte poprzez realizację tego projektu. Materiały informacyjne i promocyjne wykonane w ramach realizacji projektu powinny nieść za sobą przede wszystkim wartość komunikacyjną a nie upominkową.</a:t>
            </a:r>
            <a:endParaRPr lang="pl-PL" altLang="pl-PL" sz="2400" dirty="0" smtClean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09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210432" y="1352215"/>
            <a:ext cx="8784976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pl-PL" altLang="pl-PL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" y="1052736"/>
            <a:ext cx="9133835" cy="573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275357" y="917261"/>
            <a:ext cx="878497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OSOBA DO KONTAKTU W SPRAWIE GWA</a:t>
            </a:r>
            <a:endParaRPr lang="pl-PL" altLang="pl-PL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000" dirty="0" smtClean="0">
                <a:latin typeface="Calibri" panose="020F0502020204030204" pitchFamily="34" charset="0"/>
              </a:rPr>
              <a:t>DARIUSZ PYŚKO</a:t>
            </a:r>
            <a:r>
              <a:rPr lang="pl-PL" altLang="pl-PL" sz="2000" dirty="0">
                <a:latin typeface="Calibri" panose="020F0502020204030204" pitchFamily="34" charset="0"/>
              </a:rPr>
              <a:t> tel. 058 32 68 </a:t>
            </a:r>
            <a:r>
              <a:rPr lang="pl-PL" altLang="pl-PL" sz="2000" dirty="0" smtClean="0">
                <a:latin typeface="Calibri" panose="020F0502020204030204" pitchFamily="34" charset="0"/>
              </a:rPr>
              <a:t>243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000" dirty="0">
                <a:latin typeface="Calibri" panose="020F0502020204030204" pitchFamily="34" charset="0"/>
              </a:rPr>
              <a:t>ANDRZEJ WRONA tel. 058 32 68 </a:t>
            </a:r>
            <a:r>
              <a:rPr lang="pl-PL" altLang="pl-PL" sz="2000" dirty="0" smtClean="0">
                <a:latin typeface="Calibri" panose="020F0502020204030204" pitchFamily="34" charset="0"/>
              </a:rPr>
              <a:t>113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0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800" dirty="0"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pl-PL" altLang="pl-PL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58" y="3844304"/>
            <a:ext cx="5335548" cy="297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810039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rzałka w dół 1"/>
          <p:cNvSpPr/>
          <p:nvPr/>
        </p:nvSpPr>
        <p:spPr>
          <a:xfrm rot="3615854">
            <a:off x="5118842" y="2701086"/>
            <a:ext cx="333412" cy="97840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8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210432" y="1352215"/>
            <a:ext cx="878497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000" b="1" dirty="0">
                <a:latin typeface="Calibri" pitchFamily="34" charset="0"/>
              </a:rPr>
              <a:t>DZIAŁANIE 8.4 WSPARCIE ATRAKCYJNOŚCI WALORÓW DZIEDZICTWA PRZYRODNICZEGO</a:t>
            </a:r>
            <a:endParaRPr lang="pl-PL" altLang="pl-PL" sz="2000" u="sng" dirty="0">
              <a:latin typeface="Calibri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OSOBA DO KONTAKTU W SPRAWIE NABORU</a:t>
            </a:r>
            <a:endParaRPr lang="pl-PL" altLang="pl-PL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000" dirty="0" smtClean="0">
                <a:latin typeface="Calibri" panose="020F0502020204030204" pitchFamily="34" charset="0"/>
              </a:rPr>
              <a:t>JOANNA SCHUMERTL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000" dirty="0">
                <a:latin typeface="Calibri" panose="020F0502020204030204" pitchFamily="34" charset="0"/>
              </a:rPr>
              <a:t>Departament Programów Regionalnych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000" dirty="0">
                <a:latin typeface="Calibri" panose="020F0502020204030204" pitchFamily="34" charset="0"/>
              </a:rPr>
              <a:t>Urząd Marszałkowski Województwa </a:t>
            </a:r>
            <a:r>
              <a:rPr lang="pl-PL" altLang="pl-PL" sz="2000" dirty="0" smtClean="0">
                <a:latin typeface="Calibri" panose="020F0502020204030204" pitchFamily="34" charset="0"/>
              </a:rPr>
              <a:t>Pomorskiego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000" dirty="0" smtClean="0">
                <a:latin typeface="Calibri" panose="020F0502020204030204" pitchFamily="34" charset="0"/>
              </a:rPr>
              <a:t> </a:t>
            </a:r>
            <a:r>
              <a:rPr lang="pl-PL" altLang="pl-PL" sz="2000" dirty="0">
                <a:latin typeface="Calibri" panose="020F0502020204030204" pitchFamily="34" charset="0"/>
              </a:rPr>
              <a:t>tel. 058 32 68 </a:t>
            </a:r>
            <a:r>
              <a:rPr lang="pl-PL" altLang="pl-PL" sz="2000" dirty="0" smtClean="0">
                <a:latin typeface="Calibri" panose="020F0502020204030204" pitchFamily="34" charset="0"/>
              </a:rPr>
              <a:t>150, </a:t>
            </a:r>
            <a:r>
              <a:rPr lang="pl-PL" altLang="pl-PL" sz="2000" dirty="0">
                <a:latin typeface="Calibri" panose="020F0502020204030204" pitchFamily="34" charset="0"/>
              </a:rPr>
              <a:t>fax (058) 32 68 134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000" dirty="0">
                <a:latin typeface="Calibri" panose="020F0502020204030204" pitchFamily="34" charset="0"/>
              </a:rPr>
              <a:t>e-mail: </a:t>
            </a:r>
            <a:r>
              <a:rPr lang="pl-PL" altLang="pl-PL" sz="2000" dirty="0" smtClean="0">
                <a:latin typeface="Calibri" panose="020F0502020204030204" pitchFamily="34" charset="0"/>
              </a:rPr>
              <a:t>j.schumertl@pomorskie.eu</a:t>
            </a:r>
            <a:endParaRPr lang="pl-PL" altLang="pl-PL" sz="20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800" dirty="0"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pl-PL" altLang="pl-PL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pl-PL" altLang="pl-PL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589" y="1916832"/>
            <a:ext cx="6750787" cy="459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rzałka w prawo 9"/>
          <p:cNvSpPr/>
          <p:nvPr/>
        </p:nvSpPr>
        <p:spPr>
          <a:xfrm rot="8147191">
            <a:off x="4045338" y="4735872"/>
            <a:ext cx="89210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 rot="2768435">
            <a:off x="4155817" y="2732893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3221641" y="2051556"/>
            <a:ext cx="2070439" cy="369332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rgbClr val="0070C0"/>
                </a:solidFill>
                <a:latin typeface="Calibri" pitchFamily="34" charset="0"/>
              </a:rPr>
              <a:t>Regulamin konkursu</a:t>
            </a:r>
            <a:endParaRPr lang="pl-PL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119903" y="4643844"/>
            <a:ext cx="3531159" cy="369332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rgbClr val="0070C0"/>
                </a:solidFill>
                <a:latin typeface="Calibri" pitchFamily="34" charset="0"/>
              </a:rPr>
              <a:t>SZOOP i  Zasady Wdrażania RPO WP</a:t>
            </a:r>
            <a:endParaRPr lang="pl-PL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67544" y="119675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Calibri" pitchFamily="34" charset="0"/>
              </a:rPr>
              <a:t>Kluczowe dokumenty              </a:t>
            </a:r>
            <a:r>
              <a:rPr lang="pl-PL" sz="2800" b="1" i="1" u="sng" dirty="0" err="1" smtClean="0">
                <a:solidFill>
                  <a:srgbClr val="0070C0"/>
                </a:solidFill>
                <a:latin typeface="Calibri" pitchFamily="34" charset="0"/>
              </a:rPr>
              <a:t>www.rpo.pomorskie.eu</a:t>
            </a:r>
            <a:endParaRPr lang="pl-PL" sz="2800" b="1" i="1" u="sng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Strzałka w prawo 15"/>
          <p:cNvSpPr/>
          <p:nvPr/>
        </p:nvSpPr>
        <p:spPr>
          <a:xfrm>
            <a:off x="4139952" y="14127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7" descr="D:\POMORSKIE W UNII_SIW_NSS_ZNAKI_UNIJNE\NSS-NOWY-2014-2020\FE-2014-2020-PREZENTACJA PP\listownik-monoKONTRA-PASEK-Pomorskie-FE-UMWP-UE-EFSI-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260350"/>
            <a:ext cx="83375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ytuł 1"/>
          <p:cNvSpPr>
            <a:spLocks noGrp="1"/>
          </p:cNvSpPr>
          <p:nvPr>
            <p:ph type="title"/>
          </p:nvPr>
        </p:nvSpPr>
        <p:spPr>
          <a:xfrm>
            <a:off x="143000" y="2604852"/>
            <a:ext cx="9001000" cy="1143000"/>
          </a:xfrm>
        </p:spPr>
        <p:txBody>
          <a:bodyPr/>
          <a:lstStyle/>
          <a:p>
            <a:r>
              <a:rPr lang="pl-PL" altLang="pl-PL" sz="3000" b="1" dirty="0" smtClean="0">
                <a:solidFill>
                  <a:schemeClr val="bg1"/>
                </a:solidFill>
                <a:latin typeface="Calibri" pitchFamily="34" charset="0"/>
              </a:rPr>
              <a:t>Dziękuję 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119675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Calibri" pitchFamily="34" charset="0"/>
              </a:rPr>
              <a:t>Kluczowe dokumenty              </a:t>
            </a:r>
            <a:r>
              <a:rPr lang="pl-PL" sz="2800" b="1" i="1" u="sng" dirty="0" err="1" smtClean="0">
                <a:solidFill>
                  <a:srgbClr val="0070C0"/>
                </a:solidFill>
                <a:latin typeface="Calibri" pitchFamily="34" charset="0"/>
              </a:rPr>
              <a:t>www.rpo.pomorskie.eu</a:t>
            </a:r>
            <a:endParaRPr lang="pl-PL" sz="2800" b="1" i="1" u="sng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4139952" y="141277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 rot="2310010">
            <a:off x="-558316" y="902096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Łza 8"/>
          <p:cNvSpPr/>
          <p:nvPr/>
        </p:nvSpPr>
        <p:spPr>
          <a:xfrm>
            <a:off x="5652120" y="2132856"/>
            <a:ext cx="1080120" cy="864096"/>
          </a:xfrm>
          <a:prstGeom prst="teardrop">
            <a:avLst/>
          </a:prstGeom>
          <a:solidFill>
            <a:srgbClr val="C00000">
              <a:alpha val="15000"/>
            </a:srgbClr>
          </a:solidFill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19972"/>
            <a:ext cx="903649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6335"/>
            <a:ext cx="1963890" cy="212423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63" y="4554509"/>
            <a:ext cx="6737025" cy="2076062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23309" y="764704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r>
              <a:rPr lang="pl-PL" sz="1600" b="1" dirty="0">
                <a:latin typeface="Calibri" panose="020F0502020204030204" pitchFamily="34" charset="0"/>
              </a:rPr>
              <a:t>PRZEDMIOT KONKURSU </a:t>
            </a:r>
            <a:endParaRPr lang="pl-PL" sz="1600" dirty="0">
              <a:latin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</a:rPr>
              <a:t>Przedmiotem konkursu jest udzielenie dofinansowania projektom składającym się na przedsięwzięcia strategiczne pt.: </a:t>
            </a:r>
          </a:p>
          <a:p>
            <a:r>
              <a:rPr lang="pl-PL" sz="1600" dirty="0">
                <a:latin typeface="Calibri" panose="020F0502020204030204" pitchFamily="34" charset="0"/>
              </a:rPr>
              <a:t>1) </a:t>
            </a:r>
            <a:r>
              <a:rPr lang="pl-PL" sz="1600" i="1" dirty="0">
                <a:latin typeface="Calibri" panose="020F0502020204030204" pitchFamily="34" charset="0"/>
              </a:rPr>
              <a:t>„</a:t>
            </a:r>
            <a:r>
              <a:rPr lang="pl-PL" sz="1600" dirty="0">
                <a:latin typeface="Calibri" panose="020F0502020204030204" pitchFamily="34" charset="0"/>
              </a:rPr>
              <a:t>Kajakiem przez Pomorze – zagospodarowanie szlaków wodnych w województwie pomorskim dla rozwoju turystyki kajakowej</a:t>
            </a:r>
            <a:r>
              <a:rPr lang="pl-PL" sz="1600" i="1" dirty="0">
                <a:latin typeface="Calibri" panose="020F0502020204030204" pitchFamily="34" charset="0"/>
              </a:rPr>
              <a:t>”, </a:t>
            </a:r>
            <a:endParaRPr lang="pl-PL" sz="1600" dirty="0">
              <a:latin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</a:rPr>
              <a:t>2) </a:t>
            </a:r>
            <a:r>
              <a:rPr lang="pl-PL" sz="1600" i="1" dirty="0">
                <a:latin typeface="Calibri" panose="020F0502020204030204" pitchFamily="34" charset="0"/>
              </a:rPr>
              <a:t>„</a:t>
            </a:r>
            <a:r>
              <a:rPr lang="pl-PL" sz="1600" dirty="0">
                <a:latin typeface="Calibri" panose="020F0502020204030204" pitchFamily="34" charset="0"/>
              </a:rPr>
              <a:t>Rozwój ofert turystyki wodnej w obszarze Pętli Żuławskiej i Zatoki Gdańskiej</a:t>
            </a:r>
            <a:r>
              <a:rPr lang="pl-PL" sz="1600" i="1" dirty="0">
                <a:latin typeface="Calibri" panose="020F0502020204030204" pitchFamily="34" charset="0"/>
              </a:rPr>
              <a:t>”, </a:t>
            </a:r>
            <a:endParaRPr lang="pl-PL" sz="1600" dirty="0">
              <a:latin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</a:rPr>
              <a:t>3) </a:t>
            </a:r>
            <a:r>
              <a:rPr lang="pl-PL" sz="1600" i="1" dirty="0">
                <a:latin typeface="Calibri" panose="020F0502020204030204" pitchFamily="34" charset="0"/>
              </a:rPr>
              <a:t>„</a:t>
            </a:r>
            <a:r>
              <a:rPr lang="pl-PL" sz="1600" dirty="0">
                <a:latin typeface="Calibri" panose="020F0502020204030204" pitchFamily="34" charset="0"/>
              </a:rPr>
              <a:t>Pomorskie trasy rowerowe o znaczeniu </a:t>
            </a:r>
            <a:r>
              <a:rPr lang="pl-PL" sz="1600" dirty="0" smtClean="0">
                <a:latin typeface="Calibri" panose="020F0502020204030204" pitchFamily="34" charset="0"/>
              </a:rPr>
              <a:t>międzynarodowym” </a:t>
            </a:r>
          </a:p>
          <a:p>
            <a:endParaRPr lang="pl-PL" sz="1600" dirty="0">
              <a:latin typeface="Calibri" panose="020F0502020204030204" pitchFamily="34" charset="0"/>
            </a:endParaRPr>
          </a:p>
          <a:p>
            <a:r>
              <a:rPr lang="pl-PL" sz="1600" b="1" dirty="0">
                <a:latin typeface="Calibri" panose="020F0502020204030204" pitchFamily="34" charset="0"/>
              </a:rPr>
              <a:t>TYPY PROJEKTÓW </a:t>
            </a:r>
            <a:endParaRPr lang="pl-PL" sz="1600" dirty="0">
              <a:latin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</a:rPr>
              <a:t>Konkurs obejmuje wszystkie typy projektów wymienione w pkt 5 opisu Działania 8.4. zamieszczonego w </a:t>
            </a:r>
            <a:r>
              <a:rPr lang="pl-PL" sz="1600" dirty="0" err="1">
                <a:latin typeface="Calibri" panose="020F0502020204030204" pitchFamily="34" charset="0"/>
              </a:rPr>
              <a:t>SzOOP</a:t>
            </a:r>
            <a:r>
              <a:rPr lang="pl-PL" sz="1600" dirty="0">
                <a:latin typeface="Calibri" panose="020F0502020204030204" pitchFamily="34" charset="0"/>
              </a:rPr>
              <a:t> RPO WP, tj.: </a:t>
            </a:r>
          </a:p>
          <a:p>
            <a:r>
              <a:rPr lang="pl-PL" sz="1600" dirty="0">
                <a:latin typeface="Calibri" panose="020F0502020204030204" pitchFamily="34" charset="0"/>
              </a:rPr>
              <a:t>1) budowę, przebudowę i rozbudowę obiektów publicznej infrastruktury turystycznej o znaczeniu regionalnym lub ponadregionalnym (m.in. porty, przystanie i pomosty służące turystyce wodnej, przenoski), </a:t>
            </a:r>
          </a:p>
          <a:p>
            <a:r>
              <a:rPr lang="pl-PL" sz="1600" dirty="0">
                <a:latin typeface="Calibri" panose="020F0502020204030204" pitchFamily="34" charset="0"/>
              </a:rPr>
              <a:t>2) budowę, przebudowę i rozbudowę liniowej publicznej infrastruktury turystycznej o znaczeniu regionalnym lub ponadregionalnym służącej rozwojowi całorocznych, specyficznych form turystyki w oparciu o jednolite standardy identyfikujące dziedzictwo regionu (m.in.: trasy rowerowe, szlaki wodne, konne, piesze wraz z oznakowaniem). </a:t>
            </a:r>
          </a:p>
          <a:p>
            <a:r>
              <a:rPr lang="pl-PL" sz="1600" dirty="0">
                <a:latin typeface="Calibri" panose="020F0502020204030204" pitchFamily="34" charset="0"/>
              </a:rPr>
              <a:t>W ramach ww. typów projektów możliwa jest również realizacja inwestycji związanych z budową, przebudową i rozbudową publicznej infrastruktury poprawiającej dostępność do obiektów i atrakcji turystycznych (m.in. parkingi, ciągi komunikacyjne i infrastruktura dla niepełnosprawnych) oraz zagospodarowania ich bezpośredniego otoczenia. </a:t>
            </a:r>
          </a:p>
          <a:p>
            <a:pPr>
              <a:spcAft>
                <a:spcPts val="600"/>
              </a:spcAft>
            </a:pPr>
            <a:endParaRPr lang="pl-PL" sz="1600" dirty="0">
              <a:latin typeface="Calibri" panose="020F050202020403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395536" y="620688"/>
            <a:ext cx="7567749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pl-PL" altLang="pl-PL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600" b="1" dirty="0" smtClean="0">
                <a:latin typeface="Calibri" panose="020F0502020204030204" pitchFamily="34" charset="0"/>
              </a:rPr>
              <a:t>TYPY BENEFICJENTÓW </a:t>
            </a:r>
            <a:endParaRPr lang="pl-PL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1600" dirty="0" smtClean="0">
                <a:latin typeface="Calibri" panose="020F0502020204030204" pitchFamily="34" charset="0"/>
              </a:rPr>
              <a:t>1) jednostek samorządu terytorialnego i ich jednostki organizacyjne, </a:t>
            </a:r>
          </a:p>
          <a:p>
            <a:pPr marL="0" indent="0">
              <a:buNone/>
            </a:pPr>
            <a:r>
              <a:rPr lang="pl-PL" sz="1600" dirty="0" smtClean="0">
                <a:latin typeface="Calibri" panose="020F0502020204030204" pitchFamily="34" charset="0"/>
              </a:rPr>
              <a:t>2</a:t>
            </a:r>
            <a:r>
              <a:rPr lang="pl-PL" sz="1600" dirty="0">
                <a:latin typeface="Calibri" panose="020F0502020204030204" pitchFamily="34" charset="0"/>
              </a:rPr>
              <a:t>) związków i stowarzyszeń jednostek samorządu terytorialnego,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3) organizacji pozarządowych,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4) instytucji kultury,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5) instytucji edukacyjnych,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6) szkół wyższych,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7) przedsiębiorców (w tym organizatorów turystycznych, gospodarstw agroturystycznych),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8) ROT/LOT,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9) parków narodowych,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10) PGL Lasy Państwowe,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11) klubów sportowych.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12) Regionalnego Zarządu Gospodarki Wodnej,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13) urzędów morskich,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</a:rPr>
              <a:t>14) operatorów elektrowni wodnych.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0968" y="158864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pl-PL" altLang="pl-PL" dirty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08718" y="809887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i="1" dirty="0" smtClean="0">
              <a:latin typeface="Calibri" pitchFamily="34" charset="0"/>
            </a:endParaRPr>
          </a:p>
          <a:p>
            <a:pPr algn="ctr"/>
            <a:endParaRPr lang="pl-PL" sz="1600" dirty="0">
              <a:latin typeface="Calibri" pitchFamily="34" charset="0"/>
            </a:endParaRPr>
          </a:p>
          <a:p>
            <a:pPr algn="ctr"/>
            <a:r>
              <a:rPr lang="pl-PL" sz="3200" i="1" dirty="0" smtClean="0">
                <a:latin typeface="Calibri" pitchFamily="34" charset="0"/>
              </a:rPr>
              <a:t>Wskaźniki w ramach Działania 8.4 </a:t>
            </a:r>
            <a:endParaRPr lang="pl-PL" sz="3200" i="1" dirty="0">
              <a:latin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6680" y="3938895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1600" dirty="0" smtClean="0">
              <a:latin typeface="Calibri" panose="020F0502020204030204" pitchFamily="34" charset="0"/>
            </a:endParaRPr>
          </a:p>
          <a:p>
            <a:endParaRPr lang="pl-PL" sz="16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35597" y="332486"/>
            <a:ext cx="6624736" cy="5847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Calibri" pitchFamily="34" charset="0"/>
              </a:rPr>
              <a:t>DZIAŁANIE 8.4 WSPARCIE </a:t>
            </a:r>
            <a:r>
              <a:rPr lang="pl-PL" altLang="pl-PL" sz="1600" b="1" dirty="0">
                <a:solidFill>
                  <a:schemeClr val="bg1"/>
                </a:solidFill>
                <a:latin typeface="Calibri" pitchFamily="34" charset="0"/>
              </a:rPr>
              <a:t>ATRAKCYJNOŚCI WALORÓW DZIEDZICTWA PRZYRODNICZEGO</a:t>
            </a:r>
            <a:endParaRPr lang="pl-PL" altLang="pl-PL" sz="1600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3" y="2132856"/>
            <a:ext cx="8972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11076</TotalTime>
  <Words>2659</Words>
  <Application>Microsoft Office PowerPoint</Application>
  <PresentationFormat>Pokaz na ekranie (4:3)</PresentationFormat>
  <Paragraphs>421</Paragraphs>
  <Slides>50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1" baseType="lpstr">
      <vt:lpstr>Projekt domyślny</vt:lpstr>
      <vt:lpstr>  Omówienie wytycznych konkursowych w tym kryteriów wyboru projektów w ramach Działania 8.4 RPO WP 2014-2020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Koszty kwalifikowalne w Działaniu 8.4   </vt:lpstr>
      <vt:lpstr>  Koszty niekwalifikowalne w Działaniu 8.4   </vt:lpstr>
      <vt:lpstr>Horyzont czasowy kwalifikowalności wydatków</vt:lpstr>
      <vt:lpstr>Ocena kwalifikowalności wydatków</vt:lpstr>
      <vt:lpstr>Warunki kwalifikowalności wydatku</vt:lpstr>
      <vt:lpstr>Zasada faktycznego poniesienia wydatku</vt:lpstr>
      <vt:lpstr>Zasada uczciwej konkurencji</vt:lpstr>
      <vt:lpstr>Zasada uczciwej konkurencji</vt:lpstr>
      <vt:lpstr>Dochód wygenerowany podczas realizacji projektu</vt:lpstr>
      <vt:lpstr>Limity w kwalifikowalności w ramach RPO 2014-2020</vt:lpstr>
      <vt:lpstr>DZIAŁANIE 8.4 WSPARCIE ATRAKCYJNOŚCI WALORÓW DZIEDZICTWA PRZYRODNICZEGO</vt:lpstr>
      <vt:lpstr>Koszty związane z angażowaniem personelu</vt:lpstr>
      <vt:lpstr>Wydatki na promocję projektu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UMWP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 dpi</dc:title>
  <dc:creator>Stawiński Arkadiusz</dc:creator>
  <cp:lastModifiedBy>Dziewiątkowska-Seroka Kinga</cp:lastModifiedBy>
  <cp:revision>867</cp:revision>
  <cp:lastPrinted>2016-03-30T12:59:41Z</cp:lastPrinted>
  <dcterms:created xsi:type="dcterms:W3CDTF">2008-01-08T07:52:50Z</dcterms:created>
  <dcterms:modified xsi:type="dcterms:W3CDTF">2016-10-13T10:01:00Z</dcterms:modified>
</cp:coreProperties>
</file>