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1" r:id="rId2"/>
    <p:sldId id="259" r:id="rId3"/>
    <p:sldId id="258" r:id="rId4"/>
    <p:sldId id="271" r:id="rId5"/>
    <p:sldId id="264" r:id="rId6"/>
    <p:sldId id="270" r:id="rId7"/>
    <p:sldId id="266" r:id="rId8"/>
    <p:sldId id="268" r:id="rId9"/>
    <p:sldId id="267" r:id="rId10"/>
    <p:sldId id="272" r:id="rId11"/>
    <p:sldId id="262" r:id="rId12"/>
    <p:sldId id="269" r:id="rId13"/>
    <p:sldId id="265" r:id="rId14"/>
    <p:sldId id="274" r:id="rId15"/>
    <p:sldId id="275" r:id="rId16"/>
    <p:sldId id="260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-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rbara\Desktop\Raport%20GCB%202014\wykresy%20raport%20za%20rok%202014_a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Office space in Gdańsk in square meters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Arkusz1!$A$58</c:f>
              <c:strCache>
                <c:ptCount val="1"/>
                <c:pt idx="0">
                  <c:v>2012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Arkusz1!$A$58:$B$58</c:f>
              <c:numCache>
                <c:formatCode>#,##0</c:formatCode>
                <c:ptCount val="1"/>
                <c:pt idx="0">
                  <c:v>185000</c:v>
                </c:pt>
              </c:numCache>
              <c:extLst/>
            </c:numRef>
          </c:val>
        </c:ser>
        <c:ser>
          <c:idx val="1"/>
          <c:order val="1"/>
          <c:tx>
            <c:strRef>
              <c:f>Arkusz1!$A$59</c:f>
              <c:strCache>
                <c:ptCount val="1"/>
                <c:pt idx="0">
                  <c:v>2013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Arkusz1!$A$59:$B$59</c:f>
              <c:numCache>
                <c:formatCode>#,##0</c:formatCode>
                <c:ptCount val="1"/>
                <c:pt idx="0">
                  <c:v>266600</c:v>
                </c:pt>
              </c:numCache>
              <c:extLst/>
            </c:numRef>
          </c:val>
        </c:ser>
        <c:ser>
          <c:idx val="2"/>
          <c:order val="2"/>
          <c:tx>
            <c:strRef>
              <c:f>Arkusz1!$A$60</c:f>
              <c:strCache>
                <c:ptCount val="1"/>
                <c:pt idx="0">
                  <c:v>2014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Arkusz1!$A$60:$B$60</c:f>
              <c:numCache>
                <c:formatCode>#,##0</c:formatCode>
                <c:ptCount val="1"/>
                <c:pt idx="0">
                  <c:v>282400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242099672"/>
        <c:axId val="242097320"/>
      </c:barChart>
      <c:catAx>
        <c:axId val="24209967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42097320"/>
        <c:crosses val="autoZero"/>
        <c:auto val="1"/>
        <c:lblAlgn val="ctr"/>
        <c:lblOffset val="100"/>
        <c:noMultiLvlLbl val="0"/>
      </c:catAx>
      <c:valAx>
        <c:axId val="24209732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209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Passenger</a:t>
            </a:r>
            <a:r>
              <a:rPr lang="pl-PL" baseline="0"/>
              <a:t> turnover in 2013 and 2014</a:t>
            </a:r>
            <a:endParaRPr lang="pl-PL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2013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Arkusz1!$A$28:$A$29</c:f>
              <c:numCache>
                <c:formatCode>#,##0</c:formatCode>
                <c:ptCount val="1"/>
                <c:pt idx="0">
                  <c:v>2877403</c:v>
                </c:pt>
              </c:numCache>
              <c:extLst/>
            </c:numRef>
          </c:val>
        </c:ser>
        <c:ser>
          <c:idx val="1"/>
          <c:order val="1"/>
          <c:tx>
            <c:v>2014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Arkusz1!$B$28:$B$29</c:f>
              <c:numCache>
                <c:formatCode>#,##0</c:formatCode>
                <c:ptCount val="1"/>
                <c:pt idx="0">
                  <c:v>3288435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2096144"/>
        <c:axId val="242093008"/>
      </c:barChart>
      <c:catAx>
        <c:axId val="2420961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2093008"/>
        <c:crosses val="autoZero"/>
        <c:auto val="1"/>
        <c:lblAlgn val="ctr"/>
        <c:lblOffset val="100"/>
        <c:noMultiLvlLbl val="0"/>
      </c:catAx>
      <c:valAx>
        <c:axId val="24209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20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Passenger</a:t>
            </a:r>
            <a:r>
              <a:rPr lang="pl-PL" baseline="0"/>
              <a:t> turnover in 2013 and 2014</a:t>
            </a:r>
            <a:endParaRPr lang="pl-PL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2013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Arkusz1!$A$42:$A$43</c:f>
              <c:numCache>
                <c:formatCode>#,##0</c:formatCode>
                <c:ptCount val="1"/>
                <c:pt idx="0">
                  <c:v>136378</c:v>
                </c:pt>
              </c:numCache>
              <c:extLst/>
            </c:numRef>
          </c:val>
        </c:ser>
        <c:ser>
          <c:idx val="1"/>
          <c:order val="1"/>
          <c:tx>
            <c:v>2014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Arkusz1!$B$42:$B$43</c:f>
              <c:numCache>
                <c:formatCode>#,##0</c:formatCode>
                <c:ptCount val="1"/>
                <c:pt idx="0">
                  <c:v>137784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2093400"/>
        <c:axId val="242094184"/>
      </c:barChart>
      <c:catAx>
        <c:axId val="24209340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42094184"/>
        <c:crosses val="autoZero"/>
        <c:auto val="1"/>
        <c:lblAlgn val="ctr"/>
        <c:lblOffset val="100"/>
        <c:noMultiLvlLbl val="0"/>
      </c:catAx>
      <c:valAx>
        <c:axId val="24209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209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200" dirty="0" err="1"/>
              <a:t>Number</a:t>
            </a:r>
            <a:r>
              <a:rPr lang="pl-PL" sz="2200" dirty="0"/>
              <a:t> of </a:t>
            </a:r>
            <a:r>
              <a:rPr lang="pl-PL" sz="2200" dirty="0" err="1"/>
              <a:t>visitors</a:t>
            </a:r>
            <a:endParaRPr lang="pl-PL" sz="2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Number of visitors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Arkusz1!$B$1:$E$1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Arkusz1!$B$2:$E$2</c:f>
              <c:numCache>
                <c:formatCode>#,##0</c:formatCode>
                <c:ptCount val="4"/>
                <c:pt idx="0">
                  <c:v>1380000</c:v>
                </c:pt>
                <c:pt idx="1">
                  <c:v>1104930</c:v>
                </c:pt>
                <c:pt idx="2">
                  <c:v>3399880</c:v>
                </c:pt>
                <c:pt idx="3">
                  <c:v>1111830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43173976"/>
        <c:axId val="243175544"/>
      </c:barChart>
      <c:catAx>
        <c:axId val="243173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3175544"/>
        <c:crosses val="autoZero"/>
        <c:auto val="1"/>
        <c:lblAlgn val="ctr"/>
        <c:lblOffset val="100"/>
        <c:noMultiLvlLbl val="0"/>
      </c:catAx>
      <c:valAx>
        <c:axId val="2431755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317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200" b="1" i="0" u="none" strike="noStrike" kern="1200" baseline="0" noProof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noProof="0" dirty="0"/>
              <a:t>Seasonality of </a:t>
            </a:r>
            <a:r>
              <a:rPr lang="en-US" noProof="0" dirty="0" smtClean="0"/>
              <a:t>meetings </a:t>
            </a:r>
            <a:r>
              <a:rPr lang="en-US" noProof="0" dirty="0"/>
              <a:t>in 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200" b="1" i="0" u="none" strike="noStrike" kern="1200" baseline="0" noProof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7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Arkusz1!$A$153:$A$164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Arkusz1!$C$153:$C$164</c:f>
              <c:numCache>
                <c:formatCode>0.00%</c:formatCode>
                <c:ptCount val="12"/>
                <c:pt idx="0">
                  <c:v>6.9000000000000006E-2</c:v>
                </c:pt>
                <c:pt idx="1">
                  <c:v>8.5999999999999993E-2</c:v>
                </c:pt>
                <c:pt idx="2">
                  <c:v>9.8000000000000004E-2</c:v>
                </c:pt>
                <c:pt idx="3">
                  <c:v>7.2999999999999995E-2</c:v>
                </c:pt>
                <c:pt idx="4">
                  <c:v>9.0999999999999998E-2</c:v>
                </c:pt>
                <c:pt idx="5" formatCode="0%">
                  <c:v>0.09</c:v>
                </c:pt>
                <c:pt idx="6">
                  <c:v>6.0999999999999999E-2</c:v>
                </c:pt>
                <c:pt idx="7">
                  <c:v>4.7E-2</c:v>
                </c:pt>
                <c:pt idx="8">
                  <c:v>0.105</c:v>
                </c:pt>
                <c:pt idx="9">
                  <c:v>0.11600000000000001</c:v>
                </c:pt>
                <c:pt idx="10">
                  <c:v>9.6000000000000002E-2</c:v>
                </c:pt>
                <c:pt idx="11">
                  <c:v>6.8000000000000005E-2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43177504"/>
        <c:axId val="243177896"/>
        <c:axId val="0"/>
      </c:bar3DChart>
      <c:catAx>
        <c:axId val="24317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3177896"/>
        <c:crosses val="autoZero"/>
        <c:auto val="1"/>
        <c:lblAlgn val="ctr"/>
        <c:lblOffset val="100"/>
        <c:noMultiLvlLbl val="0"/>
      </c:catAx>
      <c:valAx>
        <c:axId val="243177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31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v>Number of people employed in tourism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Arkusz1!$A$3:$A$6</c:f>
              <c:numCache>
                <c:formatCode>General</c:formatCode>
                <c:ptCount val="4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</c:numCache>
            </c:numRef>
          </c:cat>
          <c:val>
            <c:numRef>
              <c:f>Arkusz1!$B$3:$B$6</c:f>
              <c:numCache>
                <c:formatCode>General</c:formatCode>
                <c:ptCount val="4"/>
                <c:pt idx="0">
                  <c:v>8100</c:v>
                </c:pt>
                <c:pt idx="1">
                  <c:v>7800</c:v>
                </c:pt>
                <c:pt idx="2">
                  <c:v>6900</c:v>
                </c:pt>
                <c:pt idx="3">
                  <c:v>6400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3179464"/>
        <c:axId val="2431771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l-PL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Arkusz1!$A$3:$A$6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2014</c:v>
                      </c:pt>
                      <c:pt idx="1">
                        <c:v>2013</c:v>
                      </c:pt>
                      <c:pt idx="2">
                        <c:v>2012</c:v>
                      </c:pt>
                      <c:pt idx="3">
                        <c:v>2011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Arkusz1!$A$3:$A$6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2014</c:v>
                      </c:pt>
                      <c:pt idx="1">
                        <c:v>2013</c:v>
                      </c:pt>
                      <c:pt idx="2">
                        <c:v>2012</c:v>
                      </c:pt>
                      <c:pt idx="3">
                        <c:v>2011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43179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3177112"/>
        <c:crosses val="autoZero"/>
        <c:auto val="1"/>
        <c:lblAlgn val="ctr"/>
        <c:lblOffset val="100"/>
        <c:noMultiLvlLbl val="0"/>
      </c:catAx>
      <c:valAx>
        <c:axId val="2431771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3179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noProof="0" dirty="0" smtClean="0"/>
              <a:t>Meetings</a:t>
            </a:r>
            <a:r>
              <a:rPr lang="pl-PL" dirty="0" smtClean="0"/>
              <a:t> </a:t>
            </a:r>
            <a:r>
              <a:rPr lang="pl-PL" dirty="0"/>
              <a:t>by venues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Arkusz1!$A$68</c:f>
              <c:strCache>
                <c:ptCount val="1"/>
                <c:pt idx="0">
                  <c:v>hotel with conference facilities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Arkusz1!$A$69</c:f>
              <c:numCache>
                <c:formatCode>0.00%</c:formatCode>
                <c:ptCount val="1"/>
                <c:pt idx="0">
                  <c:v>0.58899999999999997</c:v>
                </c:pt>
              </c:numCache>
            </c:numRef>
          </c:val>
        </c:ser>
        <c:ser>
          <c:idx val="1"/>
          <c:order val="1"/>
          <c:tx>
            <c:strRef>
              <c:f>Arkusz1!$B$68</c:f>
              <c:strCache>
                <c:ptCount val="1"/>
                <c:pt idx="0">
                  <c:v>special events hall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Arkusz1!$B$69</c:f>
              <c:numCache>
                <c:formatCode>0.00%</c:formatCode>
                <c:ptCount val="1"/>
                <c:pt idx="0">
                  <c:v>0.214</c:v>
                </c:pt>
              </c:numCache>
            </c:numRef>
          </c:val>
        </c:ser>
        <c:ser>
          <c:idx val="2"/>
          <c:order val="2"/>
          <c:tx>
            <c:strRef>
              <c:f>Arkusz1!$C$68</c:f>
              <c:strCache>
                <c:ptCount val="1"/>
                <c:pt idx="0">
                  <c:v> exhibition/congress center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Arkusz1!$C$69</c:f>
              <c:numCache>
                <c:formatCode>0.00%</c:formatCode>
                <c:ptCount val="1"/>
                <c:pt idx="0">
                  <c:v>0.19700000000000001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3172800"/>
        <c:axId val="243173584"/>
      </c:barChart>
      <c:catAx>
        <c:axId val="243172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173584"/>
        <c:crosses val="autoZero"/>
        <c:auto val="1"/>
        <c:lblAlgn val="ctr"/>
        <c:lblOffset val="100"/>
        <c:noMultiLvlLbl val="0"/>
      </c:catAx>
      <c:valAx>
        <c:axId val="2431735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4317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2200" noProof="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Meetings</a:t>
            </a:r>
            <a:r>
              <a:rPr lang="pl-PL" sz="22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by </a:t>
            </a:r>
            <a:r>
              <a:rPr lang="en-GB" sz="2200" noProof="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type</a:t>
            </a:r>
            <a:endParaRPr lang="en-GB" sz="2200" noProof="0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Arkusz1!$B$75</c:f>
              <c:strCache>
                <c:ptCount val="1"/>
                <c:pt idx="0">
                  <c:v>Gdańsk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Arkusz1!$A$76:$A$79</c:f>
              <c:strCache>
                <c:ptCount val="4"/>
                <c:pt idx="0">
                  <c:v>Congress/conference</c:v>
                </c:pt>
                <c:pt idx="1">
                  <c:v>Corporate event</c:v>
                </c:pt>
                <c:pt idx="2">
                  <c:v>Incentive event</c:v>
                </c:pt>
                <c:pt idx="3">
                  <c:v>Fair/exhibition</c:v>
                </c:pt>
              </c:strCache>
            </c:strRef>
          </c:cat>
          <c:val>
            <c:numRef>
              <c:f>Arkusz1!$B$76:$B$79</c:f>
              <c:numCache>
                <c:formatCode>General</c:formatCode>
                <c:ptCount val="4"/>
                <c:pt idx="0">
                  <c:v>1058</c:v>
                </c:pt>
                <c:pt idx="1">
                  <c:v>828</c:v>
                </c:pt>
                <c:pt idx="2">
                  <c:v>494</c:v>
                </c:pt>
                <c:pt idx="3">
                  <c:v>43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png"/><Relationship Id="rId1" Type="http://schemas.openxmlformats.org/officeDocument/2006/relationships/image" Target="../media/image38.pn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87DA4-B530-4568-B3D9-4650581241F7}" type="doc">
      <dgm:prSet loTypeId="urn:microsoft.com/office/officeart/2005/8/layout/pyramid2" loCatId="list" qsTypeId="urn:microsoft.com/office/officeart/2005/8/quickstyle/3d5" qsCatId="3D" csTypeId="urn:microsoft.com/office/officeart/2005/8/colors/colorful4" csCatId="colorful" phldr="1"/>
      <dgm:spPr/>
    </dgm:pt>
    <dgm:pt modelId="{4948966F-FF19-469A-87D8-FB3AFC9F8297}">
      <dgm:prSet phldrT="[Tekst]" custT="1"/>
      <dgm:spPr/>
      <dgm:t>
        <a:bodyPr/>
        <a:lstStyle/>
        <a:p>
          <a:r>
            <a:rPr lang="pl-PL" sz="2400" dirty="0" smtClean="0"/>
            <a:t>2009 – </a:t>
          </a:r>
          <a:r>
            <a:rPr lang="pl-PL" sz="2400" b="1" dirty="0" smtClean="0"/>
            <a:t>4</a:t>
          </a:r>
          <a:r>
            <a:rPr lang="pl-PL" sz="2400" b="1" baseline="30000" dirty="0" smtClean="0"/>
            <a:t>th</a:t>
          </a:r>
          <a:r>
            <a:rPr lang="pl-PL" sz="2400" b="1" dirty="0" smtClean="0"/>
            <a:t> place </a:t>
          </a:r>
          <a:endParaRPr lang="pl-PL" sz="2400" dirty="0"/>
        </a:p>
      </dgm:t>
    </dgm:pt>
    <dgm:pt modelId="{4A743225-8601-42E1-A21F-892E9CE6D74C}" type="parTrans" cxnId="{9A002BBC-2F66-413E-A719-BACA956FE2D3}">
      <dgm:prSet/>
      <dgm:spPr/>
      <dgm:t>
        <a:bodyPr/>
        <a:lstStyle/>
        <a:p>
          <a:endParaRPr lang="pl-PL"/>
        </a:p>
      </dgm:t>
    </dgm:pt>
    <dgm:pt modelId="{732CC657-0821-4E66-A3FD-9176641A2AA8}" type="sibTrans" cxnId="{9A002BBC-2F66-413E-A719-BACA956FE2D3}">
      <dgm:prSet/>
      <dgm:spPr/>
      <dgm:t>
        <a:bodyPr/>
        <a:lstStyle/>
        <a:p>
          <a:endParaRPr lang="pl-PL"/>
        </a:p>
      </dgm:t>
    </dgm:pt>
    <dgm:pt modelId="{3D5F1CC1-2782-4667-957C-B354B66667DD}">
      <dgm:prSet phldrT="[Tekst]" custT="1"/>
      <dgm:spPr/>
      <dgm:t>
        <a:bodyPr/>
        <a:lstStyle/>
        <a:p>
          <a:r>
            <a:rPr lang="pl-PL" sz="2400" dirty="0" smtClean="0"/>
            <a:t>2010/11 – </a:t>
          </a:r>
          <a:r>
            <a:rPr lang="pl-PL" sz="2400" b="1" dirty="0" smtClean="0"/>
            <a:t>3</a:t>
          </a:r>
          <a:r>
            <a:rPr lang="pl-PL" sz="2400" b="1" baseline="30000" dirty="0" smtClean="0"/>
            <a:t>rd</a:t>
          </a:r>
          <a:r>
            <a:rPr lang="pl-PL" sz="2400" b="1" dirty="0" smtClean="0"/>
            <a:t> place</a:t>
          </a:r>
          <a:endParaRPr lang="pl-PL" sz="2400" dirty="0"/>
        </a:p>
      </dgm:t>
    </dgm:pt>
    <dgm:pt modelId="{1E7E3FC7-7BA7-4307-8B07-CEC8DB8CEF0A}" type="parTrans" cxnId="{03C71954-9787-49B9-8192-214E09C81A62}">
      <dgm:prSet/>
      <dgm:spPr/>
      <dgm:t>
        <a:bodyPr/>
        <a:lstStyle/>
        <a:p>
          <a:endParaRPr lang="pl-PL"/>
        </a:p>
      </dgm:t>
    </dgm:pt>
    <dgm:pt modelId="{9D76C305-3462-4D0D-B8CF-5F6E61369CF1}" type="sibTrans" cxnId="{03C71954-9787-49B9-8192-214E09C81A62}">
      <dgm:prSet/>
      <dgm:spPr/>
      <dgm:t>
        <a:bodyPr/>
        <a:lstStyle/>
        <a:p>
          <a:endParaRPr lang="pl-PL"/>
        </a:p>
      </dgm:t>
    </dgm:pt>
    <dgm:pt modelId="{816258E3-2613-44FE-8548-62811B5E6387}">
      <dgm:prSet phldrT="[Tekst]" custT="1"/>
      <dgm:spPr/>
      <dgm:t>
        <a:bodyPr/>
        <a:lstStyle/>
        <a:p>
          <a:r>
            <a:rPr lang="pl-PL" sz="2400" dirty="0" smtClean="0"/>
            <a:t>2013 – </a:t>
          </a:r>
          <a:r>
            <a:rPr lang="pl-PL" sz="2400" b="1" dirty="0" smtClean="0"/>
            <a:t>2</a:t>
          </a:r>
          <a:r>
            <a:rPr lang="pl-PL" sz="2400" b="1" baseline="30000" dirty="0" smtClean="0"/>
            <a:t>nd</a:t>
          </a:r>
          <a:r>
            <a:rPr lang="pl-PL" sz="2400" b="1" dirty="0" smtClean="0"/>
            <a:t> place </a:t>
          </a:r>
          <a:endParaRPr lang="pl-PL" sz="2400" dirty="0"/>
        </a:p>
      </dgm:t>
    </dgm:pt>
    <dgm:pt modelId="{F27DA5AF-BDB4-439C-AC44-18D169A38890}" type="parTrans" cxnId="{52040FAD-527E-4E8F-8F1A-F8EEF5E01438}">
      <dgm:prSet/>
      <dgm:spPr/>
      <dgm:t>
        <a:bodyPr/>
        <a:lstStyle/>
        <a:p>
          <a:endParaRPr lang="pl-PL"/>
        </a:p>
      </dgm:t>
    </dgm:pt>
    <dgm:pt modelId="{3E8C68E6-CBE9-461B-BCD5-6EB6C537582E}" type="sibTrans" cxnId="{52040FAD-527E-4E8F-8F1A-F8EEF5E01438}">
      <dgm:prSet/>
      <dgm:spPr/>
      <dgm:t>
        <a:bodyPr/>
        <a:lstStyle/>
        <a:p>
          <a:endParaRPr lang="pl-PL"/>
        </a:p>
      </dgm:t>
    </dgm:pt>
    <dgm:pt modelId="{87ECE858-35DD-4C03-A0A7-91E4213DCDA9}">
      <dgm:prSet custT="1"/>
      <dgm:spPr/>
      <dgm:t>
        <a:bodyPr/>
        <a:lstStyle/>
        <a:p>
          <a:r>
            <a:rPr lang="pl-PL" sz="2400" dirty="0" smtClean="0"/>
            <a:t>2014 – </a:t>
          </a:r>
          <a:r>
            <a:rPr lang="pl-PL" sz="2400" b="1" dirty="0" smtClean="0"/>
            <a:t>5</a:t>
          </a:r>
          <a:r>
            <a:rPr lang="pl-PL" sz="2400" b="1" baseline="30000" dirty="0" smtClean="0"/>
            <a:t>th</a:t>
          </a:r>
          <a:r>
            <a:rPr lang="pl-PL" sz="2400" b="1" dirty="0" smtClean="0"/>
            <a:t> place</a:t>
          </a:r>
          <a:endParaRPr lang="pl-PL" sz="2400" b="1" dirty="0"/>
        </a:p>
      </dgm:t>
    </dgm:pt>
    <dgm:pt modelId="{CC2D2110-B437-49E7-AC8A-AEFFE8F2911C}" type="parTrans" cxnId="{362D8B7B-CC18-49B7-AEB7-1E6E4CB02EC8}">
      <dgm:prSet/>
      <dgm:spPr/>
      <dgm:t>
        <a:bodyPr/>
        <a:lstStyle/>
        <a:p>
          <a:endParaRPr lang="pl-PL"/>
        </a:p>
      </dgm:t>
    </dgm:pt>
    <dgm:pt modelId="{C927977C-C0D0-436D-A974-82531433F3BE}" type="sibTrans" cxnId="{362D8B7B-CC18-49B7-AEB7-1E6E4CB02EC8}">
      <dgm:prSet/>
      <dgm:spPr/>
      <dgm:t>
        <a:bodyPr/>
        <a:lstStyle/>
        <a:p>
          <a:endParaRPr lang="pl-PL"/>
        </a:p>
      </dgm:t>
    </dgm:pt>
    <dgm:pt modelId="{947E0700-52F3-4264-A87B-99C57DA42863}" type="pres">
      <dgm:prSet presAssocID="{11F87DA4-B530-4568-B3D9-4650581241F7}" presName="compositeShape" presStyleCnt="0">
        <dgm:presLayoutVars>
          <dgm:dir/>
          <dgm:resizeHandles/>
        </dgm:presLayoutVars>
      </dgm:prSet>
      <dgm:spPr/>
    </dgm:pt>
    <dgm:pt modelId="{9050DC43-CC3C-4784-9A9A-02B7C921101E}" type="pres">
      <dgm:prSet presAssocID="{11F87DA4-B530-4568-B3D9-4650581241F7}" presName="pyramid" presStyleLbl="node1" presStyleIdx="0" presStyleCnt="1" custLinFactNeighborX="19610" custLinFactNeighborY="-1482"/>
      <dgm:spPr/>
    </dgm:pt>
    <dgm:pt modelId="{638CF18A-D9B0-434B-B03D-6625AC52A0B8}" type="pres">
      <dgm:prSet presAssocID="{11F87DA4-B530-4568-B3D9-4650581241F7}" presName="theList" presStyleCnt="0"/>
      <dgm:spPr/>
    </dgm:pt>
    <dgm:pt modelId="{C4D6FCD1-0C58-46B8-BA97-17BABBB7FA1E}" type="pres">
      <dgm:prSet presAssocID="{4948966F-FF19-469A-87D8-FB3AFC9F829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60B30C-061E-4602-8409-D8C58B4BA0DA}" type="pres">
      <dgm:prSet presAssocID="{4948966F-FF19-469A-87D8-FB3AFC9F8297}" presName="aSpace" presStyleCnt="0"/>
      <dgm:spPr/>
    </dgm:pt>
    <dgm:pt modelId="{F8438793-CA1E-4A77-B194-07A1696AC952}" type="pres">
      <dgm:prSet presAssocID="{3D5F1CC1-2782-4667-957C-B354B66667D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F3E9FA-D416-48F3-8C6B-A3DE8E188D8E}" type="pres">
      <dgm:prSet presAssocID="{3D5F1CC1-2782-4667-957C-B354B66667DD}" presName="aSpace" presStyleCnt="0"/>
      <dgm:spPr/>
    </dgm:pt>
    <dgm:pt modelId="{8ECA4824-3B61-4EC0-A245-CBF7112B59F0}" type="pres">
      <dgm:prSet presAssocID="{816258E3-2613-44FE-8548-62811B5E638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EAA2B2-8A5E-4455-82E9-417A647E0AAB}" type="pres">
      <dgm:prSet presAssocID="{816258E3-2613-44FE-8548-62811B5E6387}" presName="aSpace" presStyleCnt="0"/>
      <dgm:spPr/>
    </dgm:pt>
    <dgm:pt modelId="{4246A08D-73A7-4AC4-9E2E-E3CD9D76CF83}" type="pres">
      <dgm:prSet presAssocID="{87ECE858-35DD-4C03-A0A7-91E4213DCDA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9DA9A8-3054-4AFA-9336-13A28F5D5BFC}" type="pres">
      <dgm:prSet presAssocID="{87ECE858-35DD-4C03-A0A7-91E4213DCDA9}" presName="aSpace" presStyleCnt="0"/>
      <dgm:spPr/>
    </dgm:pt>
  </dgm:ptLst>
  <dgm:cxnLst>
    <dgm:cxn modelId="{9A002BBC-2F66-413E-A719-BACA956FE2D3}" srcId="{11F87DA4-B530-4568-B3D9-4650581241F7}" destId="{4948966F-FF19-469A-87D8-FB3AFC9F8297}" srcOrd="0" destOrd="0" parTransId="{4A743225-8601-42E1-A21F-892E9CE6D74C}" sibTransId="{732CC657-0821-4E66-A3FD-9176641A2AA8}"/>
    <dgm:cxn modelId="{37E73F7A-1808-4555-9A53-32A990CFA13A}" type="presOf" srcId="{4948966F-FF19-469A-87D8-FB3AFC9F8297}" destId="{C4D6FCD1-0C58-46B8-BA97-17BABBB7FA1E}" srcOrd="0" destOrd="0" presId="urn:microsoft.com/office/officeart/2005/8/layout/pyramid2"/>
    <dgm:cxn modelId="{49C5CD68-60BF-497A-ADB5-840F5C2AE7EE}" type="presOf" srcId="{11F87DA4-B530-4568-B3D9-4650581241F7}" destId="{947E0700-52F3-4264-A87B-99C57DA42863}" srcOrd="0" destOrd="0" presId="urn:microsoft.com/office/officeart/2005/8/layout/pyramid2"/>
    <dgm:cxn modelId="{03C71954-9787-49B9-8192-214E09C81A62}" srcId="{11F87DA4-B530-4568-B3D9-4650581241F7}" destId="{3D5F1CC1-2782-4667-957C-B354B66667DD}" srcOrd="1" destOrd="0" parTransId="{1E7E3FC7-7BA7-4307-8B07-CEC8DB8CEF0A}" sibTransId="{9D76C305-3462-4D0D-B8CF-5F6E61369CF1}"/>
    <dgm:cxn modelId="{1B1FA163-3C98-42EA-80EA-F6F04F79A70E}" type="presOf" srcId="{816258E3-2613-44FE-8548-62811B5E6387}" destId="{8ECA4824-3B61-4EC0-A245-CBF7112B59F0}" srcOrd="0" destOrd="0" presId="urn:microsoft.com/office/officeart/2005/8/layout/pyramid2"/>
    <dgm:cxn modelId="{458C7F7B-6EB4-4378-83DF-61A666F45DB7}" type="presOf" srcId="{87ECE858-35DD-4C03-A0A7-91E4213DCDA9}" destId="{4246A08D-73A7-4AC4-9E2E-E3CD9D76CF83}" srcOrd="0" destOrd="0" presId="urn:microsoft.com/office/officeart/2005/8/layout/pyramid2"/>
    <dgm:cxn modelId="{362D8B7B-CC18-49B7-AEB7-1E6E4CB02EC8}" srcId="{11F87DA4-B530-4568-B3D9-4650581241F7}" destId="{87ECE858-35DD-4C03-A0A7-91E4213DCDA9}" srcOrd="3" destOrd="0" parTransId="{CC2D2110-B437-49E7-AC8A-AEFFE8F2911C}" sibTransId="{C927977C-C0D0-436D-A974-82531433F3BE}"/>
    <dgm:cxn modelId="{EC3EDADE-A3C5-40CE-8A99-65897CAFF245}" type="presOf" srcId="{3D5F1CC1-2782-4667-957C-B354B66667DD}" destId="{F8438793-CA1E-4A77-B194-07A1696AC952}" srcOrd="0" destOrd="0" presId="urn:microsoft.com/office/officeart/2005/8/layout/pyramid2"/>
    <dgm:cxn modelId="{52040FAD-527E-4E8F-8F1A-F8EEF5E01438}" srcId="{11F87DA4-B530-4568-B3D9-4650581241F7}" destId="{816258E3-2613-44FE-8548-62811B5E6387}" srcOrd="2" destOrd="0" parTransId="{F27DA5AF-BDB4-439C-AC44-18D169A38890}" sibTransId="{3E8C68E6-CBE9-461B-BCD5-6EB6C537582E}"/>
    <dgm:cxn modelId="{6CFE641A-801D-443D-B499-EFDF77F6DB45}" type="presParOf" srcId="{947E0700-52F3-4264-A87B-99C57DA42863}" destId="{9050DC43-CC3C-4784-9A9A-02B7C921101E}" srcOrd="0" destOrd="0" presId="urn:microsoft.com/office/officeart/2005/8/layout/pyramid2"/>
    <dgm:cxn modelId="{4C7EFEB2-EFEB-4A81-AFE4-4A34CFE63340}" type="presParOf" srcId="{947E0700-52F3-4264-A87B-99C57DA42863}" destId="{638CF18A-D9B0-434B-B03D-6625AC52A0B8}" srcOrd="1" destOrd="0" presId="urn:microsoft.com/office/officeart/2005/8/layout/pyramid2"/>
    <dgm:cxn modelId="{A56E081F-2599-4DC9-918D-56111F6DAC9B}" type="presParOf" srcId="{638CF18A-D9B0-434B-B03D-6625AC52A0B8}" destId="{C4D6FCD1-0C58-46B8-BA97-17BABBB7FA1E}" srcOrd="0" destOrd="0" presId="urn:microsoft.com/office/officeart/2005/8/layout/pyramid2"/>
    <dgm:cxn modelId="{718C180F-B907-4A07-B23C-6E35F90F0C7E}" type="presParOf" srcId="{638CF18A-D9B0-434B-B03D-6625AC52A0B8}" destId="{9660B30C-061E-4602-8409-D8C58B4BA0DA}" srcOrd="1" destOrd="0" presId="urn:microsoft.com/office/officeart/2005/8/layout/pyramid2"/>
    <dgm:cxn modelId="{0BFA7C9F-46DE-4A82-B40A-362CC5990295}" type="presParOf" srcId="{638CF18A-D9B0-434B-B03D-6625AC52A0B8}" destId="{F8438793-CA1E-4A77-B194-07A1696AC952}" srcOrd="2" destOrd="0" presId="urn:microsoft.com/office/officeart/2005/8/layout/pyramid2"/>
    <dgm:cxn modelId="{8AA5D614-3138-4C0E-AC85-6D85899D38A1}" type="presParOf" srcId="{638CF18A-D9B0-434B-B03D-6625AC52A0B8}" destId="{1DF3E9FA-D416-48F3-8C6B-A3DE8E188D8E}" srcOrd="3" destOrd="0" presId="urn:microsoft.com/office/officeart/2005/8/layout/pyramid2"/>
    <dgm:cxn modelId="{6970B6AA-19CD-48FA-BE4D-3617595B2EAF}" type="presParOf" srcId="{638CF18A-D9B0-434B-B03D-6625AC52A0B8}" destId="{8ECA4824-3B61-4EC0-A245-CBF7112B59F0}" srcOrd="4" destOrd="0" presId="urn:microsoft.com/office/officeart/2005/8/layout/pyramid2"/>
    <dgm:cxn modelId="{C91B5C8C-D28E-492E-8D93-5C40DD740721}" type="presParOf" srcId="{638CF18A-D9B0-434B-B03D-6625AC52A0B8}" destId="{DBEAA2B2-8A5E-4455-82E9-417A647E0AAB}" srcOrd="5" destOrd="0" presId="urn:microsoft.com/office/officeart/2005/8/layout/pyramid2"/>
    <dgm:cxn modelId="{D6F55033-B099-4FF3-95E0-3788DC0027A2}" type="presParOf" srcId="{638CF18A-D9B0-434B-B03D-6625AC52A0B8}" destId="{4246A08D-73A7-4AC4-9E2E-E3CD9D76CF83}" srcOrd="6" destOrd="0" presId="urn:microsoft.com/office/officeart/2005/8/layout/pyramid2"/>
    <dgm:cxn modelId="{C24CE294-A9AC-4C04-9F8D-2B67FECFAFA6}" type="presParOf" srcId="{638CF18A-D9B0-434B-B03D-6625AC52A0B8}" destId="{569DA9A8-3054-4AFA-9336-13A28F5D5BF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718BAF-1553-4245-9E9F-FD956923D5C6}" type="doc">
      <dgm:prSet loTypeId="urn:microsoft.com/office/officeart/2005/8/layout/matrix2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C65E9EF7-BD1F-441C-984C-E5FF5DFC76E1}">
      <dgm:prSet phldrT="[Tekst]" custT="1"/>
      <dgm:spPr/>
      <dgm:t>
        <a:bodyPr/>
        <a:lstStyle/>
        <a:p>
          <a:r>
            <a:rPr lang="en-US" sz="2000" noProof="0" dirty="0" smtClean="0"/>
            <a:t>42 hotels with conference facilities</a:t>
          </a:r>
          <a:endParaRPr lang="en-US" sz="2000" noProof="0" dirty="0"/>
        </a:p>
      </dgm:t>
    </dgm:pt>
    <dgm:pt modelId="{882E4E2A-B9DA-467C-B123-696D801767CA}" type="parTrans" cxnId="{C2653338-6A11-47EC-91FD-8B04BF7529B4}">
      <dgm:prSet/>
      <dgm:spPr/>
      <dgm:t>
        <a:bodyPr/>
        <a:lstStyle/>
        <a:p>
          <a:endParaRPr lang="pl-PL"/>
        </a:p>
      </dgm:t>
    </dgm:pt>
    <dgm:pt modelId="{4CC2EEF7-92BB-4E35-9642-940E43981C60}" type="sibTrans" cxnId="{C2653338-6A11-47EC-91FD-8B04BF7529B4}">
      <dgm:prSet/>
      <dgm:spPr/>
      <dgm:t>
        <a:bodyPr/>
        <a:lstStyle/>
        <a:p>
          <a:endParaRPr lang="pl-PL"/>
        </a:p>
      </dgm:t>
    </dgm:pt>
    <dgm:pt modelId="{F119758F-F268-49D9-BF62-7FD5640D8341}">
      <dgm:prSet phldrT="[Tekst]" custT="1"/>
      <dgm:spPr/>
      <dgm:t>
        <a:bodyPr/>
        <a:lstStyle/>
        <a:p>
          <a:r>
            <a:rPr lang="pl-PL" sz="2000" dirty="0" smtClean="0"/>
            <a:t>73 unique venues</a:t>
          </a:r>
          <a:endParaRPr lang="pl-PL" sz="2000" dirty="0"/>
        </a:p>
      </dgm:t>
    </dgm:pt>
    <dgm:pt modelId="{592884E4-0E57-4295-92DE-1474E5F673B9}" type="parTrans" cxnId="{1B3CB323-CAEA-4D78-9887-3D4D589E950F}">
      <dgm:prSet/>
      <dgm:spPr/>
      <dgm:t>
        <a:bodyPr/>
        <a:lstStyle/>
        <a:p>
          <a:endParaRPr lang="pl-PL"/>
        </a:p>
      </dgm:t>
    </dgm:pt>
    <dgm:pt modelId="{FC59DC13-A744-4640-99C8-151C1C545FDC}" type="sibTrans" cxnId="{1B3CB323-CAEA-4D78-9887-3D4D589E950F}">
      <dgm:prSet/>
      <dgm:spPr/>
      <dgm:t>
        <a:bodyPr/>
        <a:lstStyle/>
        <a:p>
          <a:endParaRPr lang="pl-PL"/>
        </a:p>
      </dgm:t>
    </dgm:pt>
    <dgm:pt modelId="{2BE99CD0-AE19-481F-B933-7EE3D66D5323}">
      <dgm:prSet phldrT="[Tekst]" custT="1"/>
      <dgm:spPr/>
      <dgm:t>
        <a:bodyPr/>
        <a:lstStyle/>
        <a:p>
          <a:r>
            <a:rPr lang="en-GB" sz="2000" noProof="0" dirty="0" smtClean="0"/>
            <a:t>5 exhibition/</a:t>
          </a:r>
        </a:p>
        <a:p>
          <a:r>
            <a:rPr lang="en-GB" sz="2000" noProof="0" dirty="0" smtClean="0"/>
            <a:t>congress centres</a:t>
          </a:r>
          <a:endParaRPr lang="en-GB" sz="2000" noProof="0" dirty="0"/>
        </a:p>
      </dgm:t>
    </dgm:pt>
    <dgm:pt modelId="{2C739819-9262-4DF9-8449-9D17088F433F}" type="parTrans" cxnId="{DF12C81E-7682-479A-908D-089B31AF079B}">
      <dgm:prSet/>
      <dgm:spPr/>
      <dgm:t>
        <a:bodyPr/>
        <a:lstStyle/>
        <a:p>
          <a:endParaRPr lang="pl-PL"/>
        </a:p>
      </dgm:t>
    </dgm:pt>
    <dgm:pt modelId="{8FD1B4D1-6A47-43A9-9EAF-CE587FD6A93C}" type="sibTrans" cxnId="{DF12C81E-7682-479A-908D-089B31AF079B}">
      <dgm:prSet/>
      <dgm:spPr/>
      <dgm:t>
        <a:bodyPr/>
        <a:lstStyle/>
        <a:p>
          <a:endParaRPr lang="pl-PL"/>
        </a:p>
      </dgm:t>
    </dgm:pt>
    <dgm:pt modelId="{792F4C73-6AE8-48D0-9B07-523C996D8324}">
      <dgm:prSet phldrT="[Tekst]" custT="1"/>
      <dgm:spPr/>
      <dgm:t>
        <a:bodyPr/>
        <a:lstStyle/>
        <a:p>
          <a:r>
            <a:rPr lang="en-US" sz="2000" noProof="0" dirty="0" smtClean="0"/>
            <a:t>5 higher education institutions </a:t>
          </a:r>
          <a:endParaRPr lang="en-US" sz="2000" noProof="0" dirty="0"/>
        </a:p>
      </dgm:t>
    </dgm:pt>
    <dgm:pt modelId="{BFC20596-031F-469C-98B6-48BC3792CD62}" type="parTrans" cxnId="{3F7D1658-462A-4689-870B-00F3F75F59D5}">
      <dgm:prSet/>
      <dgm:spPr/>
      <dgm:t>
        <a:bodyPr/>
        <a:lstStyle/>
        <a:p>
          <a:endParaRPr lang="pl-PL"/>
        </a:p>
      </dgm:t>
    </dgm:pt>
    <dgm:pt modelId="{F2764FAB-16FC-4A66-8AAF-811436DD0C0F}" type="sibTrans" cxnId="{3F7D1658-462A-4689-870B-00F3F75F59D5}">
      <dgm:prSet/>
      <dgm:spPr/>
      <dgm:t>
        <a:bodyPr/>
        <a:lstStyle/>
        <a:p>
          <a:endParaRPr lang="pl-PL"/>
        </a:p>
      </dgm:t>
    </dgm:pt>
    <dgm:pt modelId="{38E830FF-7963-4351-AFD1-C3A53DC8B79D}" type="pres">
      <dgm:prSet presAssocID="{02718BAF-1553-4245-9E9F-FD956923D5C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22B65DF-5B83-41AC-9684-3A772E024179}" type="pres">
      <dgm:prSet presAssocID="{02718BAF-1553-4245-9E9F-FD956923D5C6}" presName="axisShape" presStyleLbl="bgShp" presStyleIdx="0" presStyleCnt="1"/>
      <dgm:spPr/>
    </dgm:pt>
    <dgm:pt modelId="{E701146F-36EC-4273-9BA2-83D6B40A03D2}" type="pres">
      <dgm:prSet presAssocID="{02718BAF-1553-4245-9E9F-FD956923D5C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FF7BB4-1E2E-4C6A-AD46-408191888FED}" type="pres">
      <dgm:prSet presAssocID="{02718BAF-1553-4245-9E9F-FD956923D5C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C54BA2-EF4D-4890-B03F-A711C20FB7DE}" type="pres">
      <dgm:prSet presAssocID="{02718BAF-1553-4245-9E9F-FD956923D5C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7EB9B4-9453-481E-A7DF-82F86104D376}" type="pres">
      <dgm:prSet presAssocID="{02718BAF-1553-4245-9E9F-FD956923D5C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B3CB323-CAEA-4D78-9887-3D4D589E950F}" srcId="{02718BAF-1553-4245-9E9F-FD956923D5C6}" destId="{F119758F-F268-49D9-BF62-7FD5640D8341}" srcOrd="1" destOrd="0" parTransId="{592884E4-0E57-4295-92DE-1474E5F673B9}" sibTransId="{FC59DC13-A744-4640-99C8-151C1C545FDC}"/>
    <dgm:cxn modelId="{DE2FFACC-F937-4B83-85D7-1F8AD8BDD878}" type="presOf" srcId="{02718BAF-1553-4245-9E9F-FD956923D5C6}" destId="{38E830FF-7963-4351-AFD1-C3A53DC8B79D}" srcOrd="0" destOrd="0" presId="urn:microsoft.com/office/officeart/2005/8/layout/matrix2"/>
    <dgm:cxn modelId="{C2653338-6A11-47EC-91FD-8B04BF7529B4}" srcId="{02718BAF-1553-4245-9E9F-FD956923D5C6}" destId="{C65E9EF7-BD1F-441C-984C-E5FF5DFC76E1}" srcOrd="0" destOrd="0" parTransId="{882E4E2A-B9DA-467C-B123-696D801767CA}" sibTransId="{4CC2EEF7-92BB-4E35-9642-940E43981C60}"/>
    <dgm:cxn modelId="{97C9376D-887B-4E68-B83E-869EFF1C681C}" type="presOf" srcId="{C65E9EF7-BD1F-441C-984C-E5FF5DFC76E1}" destId="{E701146F-36EC-4273-9BA2-83D6B40A03D2}" srcOrd="0" destOrd="0" presId="urn:microsoft.com/office/officeart/2005/8/layout/matrix2"/>
    <dgm:cxn modelId="{DF12C81E-7682-479A-908D-089B31AF079B}" srcId="{02718BAF-1553-4245-9E9F-FD956923D5C6}" destId="{2BE99CD0-AE19-481F-B933-7EE3D66D5323}" srcOrd="2" destOrd="0" parTransId="{2C739819-9262-4DF9-8449-9D17088F433F}" sibTransId="{8FD1B4D1-6A47-43A9-9EAF-CE587FD6A93C}"/>
    <dgm:cxn modelId="{97FB28B4-9568-41B9-8908-21964AF41636}" type="presOf" srcId="{792F4C73-6AE8-48D0-9B07-523C996D8324}" destId="{A57EB9B4-9453-481E-A7DF-82F86104D376}" srcOrd="0" destOrd="0" presId="urn:microsoft.com/office/officeart/2005/8/layout/matrix2"/>
    <dgm:cxn modelId="{C60B84CE-A9A9-4797-9400-1A345DD5D0E5}" type="presOf" srcId="{2BE99CD0-AE19-481F-B933-7EE3D66D5323}" destId="{9EC54BA2-EF4D-4890-B03F-A711C20FB7DE}" srcOrd="0" destOrd="0" presId="urn:microsoft.com/office/officeart/2005/8/layout/matrix2"/>
    <dgm:cxn modelId="{8C46FAAE-C67D-4C8E-8DDC-265E8DD34305}" type="presOf" srcId="{F119758F-F268-49D9-BF62-7FD5640D8341}" destId="{FCFF7BB4-1E2E-4C6A-AD46-408191888FED}" srcOrd="0" destOrd="0" presId="urn:microsoft.com/office/officeart/2005/8/layout/matrix2"/>
    <dgm:cxn modelId="{3F7D1658-462A-4689-870B-00F3F75F59D5}" srcId="{02718BAF-1553-4245-9E9F-FD956923D5C6}" destId="{792F4C73-6AE8-48D0-9B07-523C996D8324}" srcOrd="3" destOrd="0" parTransId="{BFC20596-031F-469C-98B6-48BC3792CD62}" sibTransId="{F2764FAB-16FC-4A66-8AAF-811436DD0C0F}"/>
    <dgm:cxn modelId="{B799CBD1-9F3E-4758-BA5F-F44FC8447489}" type="presParOf" srcId="{38E830FF-7963-4351-AFD1-C3A53DC8B79D}" destId="{122B65DF-5B83-41AC-9684-3A772E024179}" srcOrd="0" destOrd="0" presId="urn:microsoft.com/office/officeart/2005/8/layout/matrix2"/>
    <dgm:cxn modelId="{8D5F69D3-C114-473E-B8CF-D9FC4D1DBC73}" type="presParOf" srcId="{38E830FF-7963-4351-AFD1-C3A53DC8B79D}" destId="{E701146F-36EC-4273-9BA2-83D6B40A03D2}" srcOrd="1" destOrd="0" presId="urn:microsoft.com/office/officeart/2005/8/layout/matrix2"/>
    <dgm:cxn modelId="{63CB6597-93C8-4004-B040-F1FCA1067031}" type="presParOf" srcId="{38E830FF-7963-4351-AFD1-C3A53DC8B79D}" destId="{FCFF7BB4-1E2E-4C6A-AD46-408191888FED}" srcOrd="2" destOrd="0" presId="urn:microsoft.com/office/officeart/2005/8/layout/matrix2"/>
    <dgm:cxn modelId="{C44AE552-0C7A-44E5-8973-FDB98F892D64}" type="presParOf" srcId="{38E830FF-7963-4351-AFD1-C3A53DC8B79D}" destId="{9EC54BA2-EF4D-4890-B03F-A711C20FB7DE}" srcOrd="3" destOrd="0" presId="urn:microsoft.com/office/officeart/2005/8/layout/matrix2"/>
    <dgm:cxn modelId="{09FB2480-12B5-4197-A12A-02203FCE55F0}" type="presParOf" srcId="{38E830FF-7963-4351-AFD1-C3A53DC8B79D}" destId="{A57EB9B4-9453-481E-A7DF-82F86104D37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AD87A-4F6F-4B29-B11D-6A0D9624FEFA}" type="doc">
      <dgm:prSet loTypeId="urn:microsoft.com/office/officeart/2008/layout/HexagonCluster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3C1322D-7DB5-494A-844F-84E63DD13E44}">
      <dgm:prSet phldrT="[Tekst]"/>
      <dgm:spPr/>
      <dgm:t>
        <a:bodyPr/>
        <a:lstStyle/>
        <a:p>
          <a:r>
            <a:rPr lang="en-US" noProof="0" dirty="0" smtClean="0"/>
            <a:t>Growing </a:t>
          </a:r>
          <a:r>
            <a:rPr lang="pl-PL" noProof="0" dirty="0" smtClean="0"/>
            <a:t>permanent</a:t>
          </a:r>
          <a:r>
            <a:rPr lang="en-US" noProof="0" dirty="0" smtClean="0"/>
            <a:t> </a:t>
          </a:r>
          <a:r>
            <a:rPr lang="en-US" noProof="0" dirty="0" smtClean="0"/>
            <a:t>employment in the tourist industry</a:t>
          </a:r>
          <a:endParaRPr lang="en-US" noProof="0" dirty="0"/>
        </a:p>
      </dgm:t>
    </dgm:pt>
    <dgm:pt modelId="{A7A3B0A1-C90C-4C4E-84B3-2AF0168AE926}" type="parTrans" cxnId="{ADC0D36C-ABC2-4E55-985C-3ED4477C6FE8}">
      <dgm:prSet/>
      <dgm:spPr/>
      <dgm:t>
        <a:bodyPr/>
        <a:lstStyle/>
        <a:p>
          <a:endParaRPr lang="en-US"/>
        </a:p>
      </dgm:t>
    </dgm:pt>
    <dgm:pt modelId="{16EB4185-4D57-4D19-8D65-CE60E5FC8034}" type="sibTrans" cxnId="{ADC0D36C-ABC2-4E55-985C-3ED4477C6FE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3CE247AD-61E1-4671-9A08-9FF74123E172}">
      <dgm:prSet phldrT="[Tekst]"/>
      <dgm:spPr/>
      <dgm:t>
        <a:bodyPr/>
        <a:lstStyle/>
        <a:p>
          <a:r>
            <a:rPr lang="en-US" noProof="0" dirty="0" smtClean="0"/>
            <a:t>Increase in </a:t>
          </a:r>
          <a:r>
            <a:rPr lang="pl-PL" noProof="0" dirty="0" smtClean="0"/>
            <a:t>the </a:t>
          </a:r>
          <a:r>
            <a:rPr lang="en-US" noProof="0" dirty="0" smtClean="0"/>
            <a:t>appeal outside of the summer season</a:t>
          </a:r>
          <a:endParaRPr lang="en-US" noProof="0" dirty="0"/>
        </a:p>
      </dgm:t>
    </dgm:pt>
    <dgm:pt modelId="{11752F69-5AA7-48DC-A3C3-DD29B48197BE}" type="parTrans" cxnId="{D79452BC-E6F3-4BA2-9235-978C22AC86E8}">
      <dgm:prSet/>
      <dgm:spPr/>
      <dgm:t>
        <a:bodyPr/>
        <a:lstStyle/>
        <a:p>
          <a:endParaRPr lang="en-US"/>
        </a:p>
      </dgm:t>
    </dgm:pt>
    <dgm:pt modelId="{902AF29F-B082-4C81-A59D-705D2ADADD0F}" type="sibTrans" cxnId="{D79452BC-E6F3-4BA2-9235-978C22AC86E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F780CB23-4219-462D-B148-EA5C1D64947C}">
      <dgm:prSet phldrT="[Tekst]"/>
      <dgm:spPr/>
      <dgm:t>
        <a:bodyPr/>
        <a:lstStyle/>
        <a:p>
          <a:r>
            <a:rPr lang="en-US" noProof="0" dirty="0" smtClean="0"/>
            <a:t>Investments in the business infrastructure</a:t>
          </a:r>
          <a:endParaRPr lang="en-US" noProof="0" dirty="0"/>
        </a:p>
      </dgm:t>
    </dgm:pt>
    <dgm:pt modelId="{7364A514-699B-41F8-B5FC-0B1EB5A97972}" type="parTrans" cxnId="{2AC7FBB8-8FF8-4556-B55D-074920F582BB}">
      <dgm:prSet/>
      <dgm:spPr/>
      <dgm:t>
        <a:bodyPr/>
        <a:lstStyle/>
        <a:p>
          <a:endParaRPr lang="en-US"/>
        </a:p>
      </dgm:t>
    </dgm:pt>
    <dgm:pt modelId="{D0B74438-5047-44C8-9C63-104EAA46AA94}" type="sibTrans" cxnId="{2AC7FBB8-8FF8-4556-B55D-074920F582B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C76F5FF8-6DE3-437B-9B6A-8EA1C18F9B9A}">
      <dgm:prSet/>
      <dgm:spPr/>
      <dgm:t>
        <a:bodyPr/>
        <a:lstStyle/>
        <a:p>
          <a:r>
            <a:rPr lang="en-US" noProof="0" dirty="0" smtClean="0"/>
            <a:t>Better quality of service</a:t>
          </a:r>
          <a:endParaRPr lang="en-US" noProof="0" dirty="0"/>
        </a:p>
      </dgm:t>
    </dgm:pt>
    <dgm:pt modelId="{1057D88F-3880-4119-980E-1699259A2BEA}" type="parTrans" cxnId="{4E84D7CB-366D-45CE-A03A-A8BAB8B94866}">
      <dgm:prSet/>
      <dgm:spPr/>
      <dgm:t>
        <a:bodyPr/>
        <a:lstStyle/>
        <a:p>
          <a:endParaRPr lang="en-US"/>
        </a:p>
      </dgm:t>
    </dgm:pt>
    <dgm:pt modelId="{246F0285-E03A-4919-BD38-AEE70A14D1E4}" type="sibTrans" cxnId="{4E84D7CB-366D-45CE-A03A-A8BAB8B94866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C3904C1E-0DD5-412A-BA65-F8C36D429421}" type="pres">
      <dgm:prSet presAssocID="{8E3AD87A-4F6F-4B29-B11D-6A0D9624FEF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l-PL"/>
        </a:p>
      </dgm:t>
    </dgm:pt>
    <dgm:pt modelId="{4887D425-9F34-4F04-BE4D-AEB1F1AA6F20}" type="pres">
      <dgm:prSet presAssocID="{53C1322D-7DB5-494A-844F-84E63DD13E44}" presName="text1" presStyleCnt="0"/>
      <dgm:spPr/>
    </dgm:pt>
    <dgm:pt modelId="{263F4294-FD25-48E5-BD7A-9A46145C253A}" type="pres">
      <dgm:prSet presAssocID="{53C1322D-7DB5-494A-844F-84E63DD13E44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EA347A-6392-4B74-B7B2-5225F699C8C5}" type="pres">
      <dgm:prSet presAssocID="{53C1322D-7DB5-494A-844F-84E63DD13E44}" presName="textaccent1" presStyleCnt="0"/>
      <dgm:spPr/>
    </dgm:pt>
    <dgm:pt modelId="{DF922D42-B610-4A18-B881-7BB012C99118}" type="pres">
      <dgm:prSet presAssocID="{53C1322D-7DB5-494A-844F-84E63DD13E44}" presName="accentRepeatNode" presStyleLbl="solidAlignAcc1" presStyleIdx="0" presStyleCnt="8"/>
      <dgm:spPr/>
    </dgm:pt>
    <dgm:pt modelId="{E2D6DE60-4A81-41CF-8931-3AF049666A1A}" type="pres">
      <dgm:prSet presAssocID="{16EB4185-4D57-4D19-8D65-CE60E5FC8034}" presName="image1" presStyleCnt="0"/>
      <dgm:spPr/>
    </dgm:pt>
    <dgm:pt modelId="{C0CDE5C2-29A5-47E2-926E-5D17409189F9}" type="pres">
      <dgm:prSet presAssocID="{16EB4185-4D57-4D19-8D65-CE60E5FC8034}" presName="imageRepeatNode" presStyleLbl="alignAcc1" presStyleIdx="0" presStyleCnt="4"/>
      <dgm:spPr/>
      <dgm:t>
        <a:bodyPr/>
        <a:lstStyle/>
        <a:p>
          <a:endParaRPr lang="pl-PL"/>
        </a:p>
      </dgm:t>
    </dgm:pt>
    <dgm:pt modelId="{A748EF2D-1A49-4E8A-9453-B4673D72FF84}" type="pres">
      <dgm:prSet presAssocID="{16EB4185-4D57-4D19-8D65-CE60E5FC8034}" presName="imageaccent1" presStyleCnt="0"/>
      <dgm:spPr/>
    </dgm:pt>
    <dgm:pt modelId="{1B6F3C5C-5C47-4687-84BB-C554D3C75CB5}" type="pres">
      <dgm:prSet presAssocID="{16EB4185-4D57-4D19-8D65-CE60E5FC8034}" presName="accentRepeatNode" presStyleLbl="solidAlignAcc1" presStyleIdx="1" presStyleCnt="8"/>
      <dgm:spPr/>
    </dgm:pt>
    <dgm:pt modelId="{F5F00CD4-BBF2-435C-B826-73254D32A08F}" type="pres">
      <dgm:prSet presAssocID="{C76F5FF8-6DE3-437B-9B6A-8EA1C18F9B9A}" presName="text2" presStyleCnt="0"/>
      <dgm:spPr/>
    </dgm:pt>
    <dgm:pt modelId="{8BF6939A-D4D3-407C-AC78-1935B5DE8738}" type="pres">
      <dgm:prSet presAssocID="{C76F5FF8-6DE3-437B-9B6A-8EA1C18F9B9A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5B95C0-E193-4321-A40C-D17223493CD2}" type="pres">
      <dgm:prSet presAssocID="{C76F5FF8-6DE3-437B-9B6A-8EA1C18F9B9A}" presName="textaccent2" presStyleCnt="0"/>
      <dgm:spPr/>
    </dgm:pt>
    <dgm:pt modelId="{08CECE4A-C153-4034-8CB2-0973C4A237D8}" type="pres">
      <dgm:prSet presAssocID="{C76F5FF8-6DE3-437B-9B6A-8EA1C18F9B9A}" presName="accentRepeatNode" presStyleLbl="solidAlignAcc1" presStyleIdx="2" presStyleCnt="8"/>
      <dgm:spPr/>
    </dgm:pt>
    <dgm:pt modelId="{294FA9DD-D130-469D-BE38-64CDA8D2286F}" type="pres">
      <dgm:prSet presAssocID="{246F0285-E03A-4919-BD38-AEE70A14D1E4}" presName="image2" presStyleCnt="0"/>
      <dgm:spPr/>
    </dgm:pt>
    <dgm:pt modelId="{21EF9868-B97B-41FA-B0B1-B57D12F90DF9}" type="pres">
      <dgm:prSet presAssocID="{246F0285-E03A-4919-BD38-AEE70A14D1E4}" presName="imageRepeatNode" presStyleLbl="alignAcc1" presStyleIdx="1" presStyleCnt="4"/>
      <dgm:spPr/>
      <dgm:t>
        <a:bodyPr/>
        <a:lstStyle/>
        <a:p>
          <a:endParaRPr lang="pl-PL"/>
        </a:p>
      </dgm:t>
    </dgm:pt>
    <dgm:pt modelId="{2483F5BD-7713-437D-BB24-99EE4BF0DD29}" type="pres">
      <dgm:prSet presAssocID="{246F0285-E03A-4919-BD38-AEE70A14D1E4}" presName="imageaccent2" presStyleCnt="0"/>
      <dgm:spPr/>
    </dgm:pt>
    <dgm:pt modelId="{EBC7CE3D-B421-4954-AEF5-F2BEA33CE6DB}" type="pres">
      <dgm:prSet presAssocID="{246F0285-E03A-4919-BD38-AEE70A14D1E4}" presName="accentRepeatNode" presStyleLbl="solidAlignAcc1" presStyleIdx="3" presStyleCnt="8"/>
      <dgm:spPr/>
    </dgm:pt>
    <dgm:pt modelId="{1C0E410B-EFBF-48E9-A9E6-B08533AE80AE}" type="pres">
      <dgm:prSet presAssocID="{3CE247AD-61E1-4671-9A08-9FF74123E172}" presName="text3" presStyleCnt="0"/>
      <dgm:spPr/>
    </dgm:pt>
    <dgm:pt modelId="{64B0540A-FED8-443B-A862-773EBFFA489E}" type="pres">
      <dgm:prSet presAssocID="{3CE247AD-61E1-4671-9A08-9FF74123E172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9149D-D98E-48D6-8C40-CE24843926E3}" type="pres">
      <dgm:prSet presAssocID="{3CE247AD-61E1-4671-9A08-9FF74123E172}" presName="textaccent3" presStyleCnt="0"/>
      <dgm:spPr/>
    </dgm:pt>
    <dgm:pt modelId="{4222B5FA-C344-4D28-ABF9-777B87A2C835}" type="pres">
      <dgm:prSet presAssocID="{3CE247AD-61E1-4671-9A08-9FF74123E172}" presName="accentRepeatNode" presStyleLbl="solidAlignAcc1" presStyleIdx="4" presStyleCnt="8"/>
      <dgm:spPr/>
    </dgm:pt>
    <dgm:pt modelId="{B90069FD-F26B-498E-BCCE-341E3CDBA5CE}" type="pres">
      <dgm:prSet presAssocID="{902AF29F-B082-4C81-A59D-705D2ADADD0F}" presName="image3" presStyleCnt="0"/>
      <dgm:spPr/>
    </dgm:pt>
    <dgm:pt modelId="{C8450088-6777-4691-9A68-64D3A6940BD6}" type="pres">
      <dgm:prSet presAssocID="{902AF29F-B082-4C81-A59D-705D2ADADD0F}" presName="imageRepeatNode" presStyleLbl="alignAcc1" presStyleIdx="2" presStyleCnt="4"/>
      <dgm:spPr/>
      <dgm:t>
        <a:bodyPr/>
        <a:lstStyle/>
        <a:p>
          <a:endParaRPr lang="pl-PL"/>
        </a:p>
      </dgm:t>
    </dgm:pt>
    <dgm:pt modelId="{D8E0E817-A980-4AB8-9462-0831AE26842B}" type="pres">
      <dgm:prSet presAssocID="{902AF29F-B082-4C81-A59D-705D2ADADD0F}" presName="imageaccent3" presStyleCnt="0"/>
      <dgm:spPr/>
    </dgm:pt>
    <dgm:pt modelId="{C13FC3B5-42DC-4843-9DC8-F1133BD456AB}" type="pres">
      <dgm:prSet presAssocID="{902AF29F-B082-4C81-A59D-705D2ADADD0F}" presName="accentRepeatNode" presStyleLbl="solidAlignAcc1" presStyleIdx="5" presStyleCnt="8"/>
      <dgm:spPr/>
    </dgm:pt>
    <dgm:pt modelId="{47316E9F-0083-4A2B-BB24-81AB94DA9668}" type="pres">
      <dgm:prSet presAssocID="{F780CB23-4219-462D-B148-EA5C1D64947C}" presName="text4" presStyleCnt="0"/>
      <dgm:spPr/>
    </dgm:pt>
    <dgm:pt modelId="{51C75A11-BE13-4C5C-ACC8-BC97B9EE04BF}" type="pres">
      <dgm:prSet presAssocID="{F780CB23-4219-462D-B148-EA5C1D64947C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4824DF-006A-4282-81F1-5286F9719871}" type="pres">
      <dgm:prSet presAssocID="{F780CB23-4219-462D-B148-EA5C1D64947C}" presName="textaccent4" presStyleCnt="0"/>
      <dgm:spPr/>
    </dgm:pt>
    <dgm:pt modelId="{B59BE0B6-9E51-4940-A58E-FC392C51DC9A}" type="pres">
      <dgm:prSet presAssocID="{F780CB23-4219-462D-B148-EA5C1D64947C}" presName="accentRepeatNode" presStyleLbl="solidAlignAcc1" presStyleIdx="6" presStyleCnt="8"/>
      <dgm:spPr/>
    </dgm:pt>
    <dgm:pt modelId="{675D0902-F5FF-436F-8564-61F046AE8F41}" type="pres">
      <dgm:prSet presAssocID="{D0B74438-5047-44C8-9C63-104EAA46AA94}" presName="image4" presStyleCnt="0"/>
      <dgm:spPr/>
    </dgm:pt>
    <dgm:pt modelId="{B6F7FB97-BB17-471B-818C-F2FEA9D7D963}" type="pres">
      <dgm:prSet presAssocID="{D0B74438-5047-44C8-9C63-104EAA46AA94}" presName="imageRepeatNode" presStyleLbl="alignAcc1" presStyleIdx="3" presStyleCnt="4"/>
      <dgm:spPr/>
      <dgm:t>
        <a:bodyPr/>
        <a:lstStyle/>
        <a:p>
          <a:endParaRPr lang="pl-PL"/>
        </a:p>
      </dgm:t>
    </dgm:pt>
    <dgm:pt modelId="{03183089-304E-40AD-BF65-8B2C94398FE5}" type="pres">
      <dgm:prSet presAssocID="{D0B74438-5047-44C8-9C63-104EAA46AA94}" presName="imageaccent4" presStyleCnt="0"/>
      <dgm:spPr/>
    </dgm:pt>
    <dgm:pt modelId="{0F8E262B-29ED-457D-AF74-B581317EB89E}" type="pres">
      <dgm:prSet presAssocID="{D0B74438-5047-44C8-9C63-104EAA46AA94}" presName="accentRepeatNode" presStyleLbl="solidAlignAcc1" presStyleIdx="7" presStyleCnt="8"/>
      <dgm:spPr/>
    </dgm:pt>
  </dgm:ptLst>
  <dgm:cxnLst>
    <dgm:cxn modelId="{3AC398A2-D70B-42D2-9C4D-E9EA3BFB7608}" type="presOf" srcId="{8E3AD87A-4F6F-4B29-B11D-6A0D9624FEFA}" destId="{C3904C1E-0DD5-412A-BA65-F8C36D429421}" srcOrd="0" destOrd="0" presId="urn:microsoft.com/office/officeart/2008/layout/HexagonCluster"/>
    <dgm:cxn modelId="{398C2718-7461-41A4-B687-BCC1893B65DE}" type="presOf" srcId="{53C1322D-7DB5-494A-844F-84E63DD13E44}" destId="{263F4294-FD25-48E5-BD7A-9A46145C253A}" srcOrd="0" destOrd="0" presId="urn:microsoft.com/office/officeart/2008/layout/HexagonCluster"/>
    <dgm:cxn modelId="{2AC7FBB8-8FF8-4556-B55D-074920F582BB}" srcId="{8E3AD87A-4F6F-4B29-B11D-6A0D9624FEFA}" destId="{F780CB23-4219-462D-B148-EA5C1D64947C}" srcOrd="3" destOrd="0" parTransId="{7364A514-699B-41F8-B5FC-0B1EB5A97972}" sibTransId="{D0B74438-5047-44C8-9C63-104EAA46AA94}"/>
    <dgm:cxn modelId="{4C061780-D963-45BA-8F94-069FB0AFF915}" type="presOf" srcId="{D0B74438-5047-44C8-9C63-104EAA46AA94}" destId="{B6F7FB97-BB17-471B-818C-F2FEA9D7D963}" srcOrd="0" destOrd="0" presId="urn:microsoft.com/office/officeart/2008/layout/HexagonCluster"/>
    <dgm:cxn modelId="{D79452BC-E6F3-4BA2-9235-978C22AC86E8}" srcId="{8E3AD87A-4F6F-4B29-B11D-6A0D9624FEFA}" destId="{3CE247AD-61E1-4671-9A08-9FF74123E172}" srcOrd="2" destOrd="0" parTransId="{11752F69-5AA7-48DC-A3C3-DD29B48197BE}" sibTransId="{902AF29F-B082-4C81-A59D-705D2ADADD0F}"/>
    <dgm:cxn modelId="{ADC0D36C-ABC2-4E55-985C-3ED4477C6FE8}" srcId="{8E3AD87A-4F6F-4B29-B11D-6A0D9624FEFA}" destId="{53C1322D-7DB5-494A-844F-84E63DD13E44}" srcOrd="0" destOrd="0" parTransId="{A7A3B0A1-C90C-4C4E-84B3-2AF0168AE926}" sibTransId="{16EB4185-4D57-4D19-8D65-CE60E5FC8034}"/>
    <dgm:cxn modelId="{7851614A-ECA9-48AC-BBE1-084201C406DB}" type="presOf" srcId="{C76F5FF8-6DE3-437B-9B6A-8EA1C18F9B9A}" destId="{8BF6939A-D4D3-407C-AC78-1935B5DE8738}" srcOrd="0" destOrd="0" presId="urn:microsoft.com/office/officeart/2008/layout/HexagonCluster"/>
    <dgm:cxn modelId="{288810AB-996B-46D2-BC7E-EC732C42FD10}" type="presOf" srcId="{16EB4185-4D57-4D19-8D65-CE60E5FC8034}" destId="{C0CDE5C2-29A5-47E2-926E-5D17409189F9}" srcOrd="0" destOrd="0" presId="urn:microsoft.com/office/officeart/2008/layout/HexagonCluster"/>
    <dgm:cxn modelId="{4E84D7CB-366D-45CE-A03A-A8BAB8B94866}" srcId="{8E3AD87A-4F6F-4B29-B11D-6A0D9624FEFA}" destId="{C76F5FF8-6DE3-437B-9B6A-8EA1C18F9B9A}" srcOrd="1" destOrd="0" parTransId="{1057D88F-3880-4119-980E-1699259A2BEA}" sibTransId="{246F0285-E03A-4919-BD38-AEE70A14D1E4}"/>
    <dgm:cxn modelId="{DA7F089B-6DEF-40DD-8C19-B22B118F413A}" type="presOf" srcId="{246F0285-E03A-4919-BD38-AEE70A14D1E4}" destId="{21EF9868-B97B-41FA-B0B1-B57D12F90DF9}" srcOrd="0" destOrd="0" presId="urn:microsoft.com/office/officeart/2008/layout/HexagonCluster"/>
    <dgm:cxn modelId="{175F63F1-5A34-46D9-AEDE-B9CE9813661B}" type="presOf" srcId="{902AF29F-B082-4C81-A59D-705D2ADADD0F}" destId="{C8450088-6777-4691-9A68-64D3A6940BD6}" srcOrd="0" destOrd="0" presId="urn:microsoft.com/office/officeart/2008/layout/HexagonCluster"/>
    <dgm:cxn modelId="{35AF4540-52AF-4957-A5A2-830F7E5CB999}" type="presOf" srcId="{F780CB23-4219-462D-B148-EA5C1D64947C}" destId="{51C75A11-BE13-4C5C-ACC8-BC97B9EE04BF}" srcOrd="0" destOrd="0" presId="urn:microsoft.com/office/officeart/2008/layout/HexagonCluster"/>
    <dgm:cxn modelId="{E343901C-66AC-4214-848B-A4C10CEB8D59}" type="presOf" srcId="{3CE247AD-61E1-4671-9A08-9FF74123E172}" destId="{64B0540A-FED8-443B-A862-773EBFFA489E}" srcOrd="0" destOrd="0" presId="urn:microsoft.com/office/officeart/2008/layout/HexagonCluster"/>
    <dgm:cxn modelId="{4DEF4940-11C1-450B-AFCF-AF63458F2F01}" type="presParOf" srcId="{C3904C1E-0DD5-412A-BA65-F8C36D429421}" destId="{4887D425-9F34-4F04-BE4D-AEB1F1AA6F20}" srcOrd="0" destOrd="0" presId="urn:microsoft.com/office/officeart/2008/layout/HexagonCluster"/>
    <dgm:cxn modelId="{D50B68D5-5921-4584-8C76-109F9518DC7E}" type="presParOf" srcId="{4887D425-9F34-4F04-BE4D-AEB1F1AA6F20}" destId="{263F4294-FD25-48E5-BD7A-9A46145C253A}" srcOrd="0" destOrd="0" presId="urn:microsoft.com/office/officeart/2008/layout/HexagonCluster"/>
    <dgm:cxn modelId="{F0170687-51DA-4E2F-8918-8252631EB216}" type="presParOf" srcId="{C3904C1E-0DD5-412A-BA65-F8C36D429421}" destId="{95EA347A-6392-4B74-B7B2-5225F699C8C5}" srcOrd="1" destOrd="0" presId="urn:microsoft.com/office/officeart/2008/layout/HexagonCluster"/>
    <dgm:cxn modelId="{2D557C83-ABE8-4943-8957-A5A13B9D9EBF}" type="presParOf" srcId="{95EA347A-6392-4B74-B7B2-5225F699C8C5}" destId="{DF922D42-B610-4A18-B881-7BB012C99118}" srcOrd="0" destOrd="0" presId="urn:microsoft.com/office/officeart/2008/layout/HexagonCluster"/>
    <dgm:cxn modelId="{68C4F864-E5A0-4B2C-BF0C-D3C715949297}" type="presParOf" srcId="{C3904C1E-0DD5-412A-BA65-F8C36D429421}" destId="{E2D6DE60-4A81-41CF-8931-3AF049666A1A}" srcOrd="2" destOrd="0" presId="urn:microsoft.com/office/officeart/2008/layout/HexagonCluster"/>
    <dgm:cxn modelId="{7D6D4514-58A1-46FB-A812-50EDAE1ED405}" type="presParOf" srcId="{E2D6DE60-4A81-41CF-8931-3AF049666A1A}" destId="{C0CDE5C2-29A5-47E2-926E-5D17409189F9}" srcOrd="0" destOrd="0" presId="urn:microsoft.com/office/officeart/2008/layout/HexagonCluster"/>
    <dgm:cxn modelId="{83ED69D4-3EB6-45B9-9186-A89606111A3C}" type="presParOf" srcId="{C3904C1E-0DD5-412A-BA65-F8C36D429421}" destId="{A748EF2D-1A49-4E8A-9453-B4673D72FF84}" srcOrd="3" destOrd="0" presId="urn:microsoft.com/office/officeart/2008/layout/HexagonCluster"/>
    <dgm:cxn modelId="{767AABE4-1E77-4179-B7AF-B537709C13B0}" type="presParOf" srcId="{A748EF2D-1A49-4E8A-9453-B4673D72FF84}" destId="{1B6F3C5C-5C47-4687-84BB-C554D3C75CB5}" srcOrd="0" destOrd="0" presId="urn:microsoft.com/office/officeart/2008/layout/HexagonCluster"/>
    <dgm:cxn modelId="{3D7027CA-F9FD-40FF-8F6C-81EE8D634C40}" type="presParOf" srcId="{C3904C1E-0DD5-412A-BA65-F8C36D429421}" destId="{F5F00CD4-BBF2-435C-B826-73254D32A08F}" srcOrd="4" destOrd="0" presId="urn:microsoft.com/office/officeart/2008/layout/HexagonCluster"/>
    <dgm:cxn modelId="{ED840B41-EBAF-4506-8FFF-20E0FD5D9FAD}" type="presParOf" srcId="{F5F00CD4-BBF2-435C-B826-73254D32A08F}" destId="{8BF6939A-D4D3-407C-AC78-1935B5DE8738}" srcOrd="0" destOrd="0" presId="urn:microsoft.com/office/officeart/2008/layout/HexagonCluster"/>
    <dgm:cxn modelId="{A794DF87-BDC6-4A35-98BD-0BCACD7C8D77}" type="presParOf" srcId="{C3904C1E-0DD5-412A-BA65-F8C36D429421}" destId="{D55B95C0-E193-4321-A40C-D17223493CD2}" srcOrd="5" destOrd="0" presId="urn:microsoft.com/office/officeart/2008/layout/HexagonCluster"/>
    <dgm:cxn modelId="{76EC9001-606E-4817-A38D-0C1361EE2174}" type="presParOf" srcId="{D55B95C0-E193-4321-A40C-D17223493CD2}" destId="{08CECE4A-C153-4034-8CB2-0973C4A237D8}" srcOrd="0" destOrd="0" presId="urn:microsoft.com/office/officeart/2008/layout/HexagonCluster"/>
    <dgm:cxn modelId="{9C6DD931-EEE8-428C-A5C4-6BD12784FFD2}" type="presParOf" srcId="{C3904C1E-0DD5-412A-BA65-F8C36D429421}" destId="{294FA9DD-D130-469D-BE38-64CDA8D2286F}" srcOrd="6" destOrd="0" presId="urn:microsoft.com/office/officeart/2008/layout/HexagonCluster"/>
    <dgm:cxn modelId="{E94A91CE-8B97-4A2A-B0C6-94D1FBB522DB}" type="presParOf" srcId="{294FA9DD-D130-469D-BE38-64CDA8D2286F}" destId="{21EF9868-B97B-41FA-B0B1-B57D12F90DF9}" srcOrd="0" destOrd="0" presId="urn:microsoft.com/office/officeart/2008/layout/HexagonCluster"/>
    <dgm:cxn modelId="{42E7FF3E-AB31-4357-89F0-6F7F626F5E4B}" type="presParOf" srcId="{C3904C1E-0DD5-412A-BA65-F8C36D429421}" destId="{2483F5BD-7713-437D-BB24-99EE4BF0DD29}" srcOrd="7" destOrd="0" presId="urn:microsoft.com/office/officeart/2008/layout/HexagonCluster"/>
    <dgm:cxn modelId="{7DC2A85C-EE83-4DC8-873B-B8C2FE59D031}" type="presParOf" srcId="{2483F5BD-7713-437D-BB24-99EE4BF0DD29}" destId="{EBC7CE3D-B421-4954-AEF5-F2BEA33CE6DB}" srcOrd="0" destOrd="0" presId="urn:microsoft.com/office/officeart/2008/layout/HexagonCluster"/>
    <dgm:cxn modelId="{472EAE46-5A39-454A-B1DE-F55253E751FF}" type="presParOf" srcId="{C3904C1E-0DD5-412A-BA65-F8C36D429421}" destId="{1C0E410B-EFBF-48E9-A9E6-B08533AE80AE}" srcOrd="8" destOrd="0" presId="urn:microsoft.com/office/officeart/2008/layout/HexagonCluster"/>
    <dgm:cxn modelId="{09B9BF3D-484E-4355-ABF8-75FA264334E9}" type="presParOf" srcId="{1C0E410B-EFBF-48E9-A9E6-B08533AE80AE}" destId="{64B0540A-FED8-443B-A862-773EBFFA489E}" srcOrd="0" destOrd="0" presId="urn:microsoft.com/office/officeart/2008/layout/HexagonCluster"/>
    <dgm:cxn modelId="{CE9BD260-EDC6-4642-8910-41A2D29E68AF}" type="presParOf" srcId="{C3904C1E-0DD5-412A-BA65-F8C36D429421}" destId="{F329149D-D98E-48D6-8C40-CE24843926E3}" srcOrd="9" destOrd="0" presId="urn:microsoft.com/office/officeart/2008/layout/HexagonCluster"/>
    <dgm:cxn modelId="{028D3033-7F58-43AA-A4C9-011EE4222083}" type="presParOf" srcId="{F329149D-D98E-48D6-8C40-CE24843926E3}" destId="{4222B5FA-C344-4D28-ABF9-777B87A2C835}" srcOrd="0" destOrd="0" presId="urn:microsoft.com/office/officeart/2008/layout/HexagonCluster"/>
    <dgm:cxn modelId="{017ECD5E-02BD-431F-A602-0BF1E0789157}" type="presParOf" srcId="{C3904C1E-0DD5-412A-BA65-F8C36D429421}" destId="{B90069FD-F26B-498E-BCCE-341E3CDBA5CE}" srcOrd="10" destOrd="0" presId="urn:microsoft.com/office/officeart/2008/layout/HexagonCluster"/>
    <dgm:cxn modelId="{82DD611C-78DE-482D-BBFC-8E5099C56245}" type="presParOf" srcId="{B90069FD-F26B-498E-BCCE-341E3CDBA5CE}" destId="{C8450088-6777-4691-9A68-64D3A6940BD6}" srcOrd="0" destOrd="0" presId="urn:microsoft.com/office/officeart/2008/layout/HexagonCluster"/>
    <dgm:cxn modelId="{A2B100E3-70EB-441C-8CF3-B8BCC854DDA7}" type="presParOf" srcId="{C3904C1E-0DD5-412A-BA65-F8C36D429421}" destId="{D8E0E817-A980-4AB8-9462-0831AE26842B}" srcOrd="11" destOrd="0" presId="urn:microsoft.com/office/officeart/2008/layout/HexagonCluster"/>
    <dgm:cxn modelId="{E356C91A-212B-4751-9EEC-F9DC72198F22}" type="presParOf" srcId="{D8E0E817-A980-4AB8-9462-0831AE26842B}" destId="{C13FC3B5-42DC-4843-9DC8-F1133BD456AB}" srcOrd="0" destOrd="0" presId="urn:microsoft.com/office/officeart/2008/layout/HexagonCluster"/>
    <dgm:cxn modelId="{E5378331-0C11-41B2-B5B7-902C660F6598}" type="presParOf" srcId="{C3904C1E-0DD5-412A-BA65-F8C36D429421}" destId="{47316E9F-0083-4A2B-BB24-81AB94DA9668}" srcOrd="12" destOrd="0" presId="urn:microsoft.com/office/officeart/2008/layout/HexagonCluster"/>
    <dgm:cxn modelId="{ED0C6DD2-E7CA-4833-8A71-200B7B392167}" type="presParOf" srcId="{47316E9F-0083-4A2B-BB24-81AB94DA9668}" destId="{51C75A11-BE13-4C5C-ACC8-BC97B9EE04BF}" srcOrd="0" destOrd="0" presId="urn:microsoft.com/office/officeart/2008/layout/HexagonCluster"/>
    <dgm:cxn modelId="{646CCE00-68CC-430F-817C-AFD1D6DB6018}" type="presParOf" srcId="{C3904C1E-0DD5-412A-BA65-F8C36D429421}" destId="{334824DF-006A-4282-81F1-5286F9719871}" srcOrd="13" destOrd="0" presId="urn:microsoft.com/office/officeart/2008/layout/HexagonCluster"/>
    <dgm:cxn modelId="{6F9BBC9D-3487-45D0-872F-1B91EB6095C4}" type="presParOf" srcId="{334824DF-006A-4282-81F1-5286F9719871}" destId="{B59BE0B6-9E51-4940-A58E-FC392C51DC9A}" srcOrd="0" destOrd="0" presId="urn:microsoft.com/office/officeart/2008/layout/HexagonCluster"/>
    <dgm:cxn modelId="{7A6BFD99-2DE9-41D8-BB4A-ABDC21766A3F}" type="presParOf" srcId="{C3904C1E-0DD5-412A-BA65-F8C36D429421}" destId="{675D0902-F5FF-436F-8564-61F046AE8F41}" srcOrd="14" destOrd="0" presId="urn:microsoft.com/office/officeart/2008/layout/HexagonCluster"/>
    <dgm:cxn modelId="{29C16E0B-390A-4647-A0A1-BDA711DAF855}" type="presParOf" srcId="{675D0902-F5FF-436F-8564-61F046AE8F41}" destId="{B6F7FB97-BB17-471B-818C-F2FEA9D7D963}" srcOrd="0" destOrd="0" presId="urn:microsoft.com/office/officeart/2008/layout/HexagonCluster"/>
    <dgm:cxn modelId="{83D2552C-7B58-4B25-9F06-4F4E507F410F}" type="presParOf" srcId="{C3904C1E-0DD5-412A-BA65-F8C36D429421}" destId="{03183089-304E-40AD-BF65-8B2C94398FE5}" srcOrd="15" destOrd="0" presId="urn:microsoft.com/office/officeart/2008/layout/HexagonCluster"/>
    <dgm:cxn modelId="{EDE1D3DD-75F1-429C-86A1-3D1096FCA242}" type="presParOf" srcId="{03183089-304E-40AD-BF65-8B2C94398FE5}" destId="{0F8E262B-29ED-457D-AF74-B581317EB89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0DC43-CC3C-4784-9A9A-02B7C921101E}">
      <dsp:nvSpPr>
        <dsp:cNvPr id="0" name=""/>
        <dsp:cNvSpPr/>
      </dsp:nvSpPr>
      <dsp:spPr>
        <a:xfrm>
          <a:off x="2089781" y="0"/>
          <a:ext cx="4472502" cy="4472502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6FCD1-0C58-46B8-BA97-17BABBB7FA1E}">
      <dsp:nvSpPr>
        <dsp:cNvPr id="0" name=""/>
        <dsp:cNvSpPr/>
      </dsp:nvSpPr>
      <dsp:spPr>
        <a:xfrm>
          <a:off x="3448975" y="447686"/>
          <a:ext cx="2907126" cy="794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2009 – </a:t>
          </a:r>
          <a:r>
            <a:rPr lang="pl-PL" sz="2400" b="1" kern="1200" dirty="0" smtClean="0"/>
            <a:t>4</a:t>
          </a:r>
          <a:r>
            <a:rPr lang="pl-PL" sz="2400" b="1" kern="1200" baseline="30000" dirty="0" smtClean="0"/>
            <a:t>th</a:t>
          </a:r>
          <a:r>
            <a:rPr lang="pl-PL" sz="2400" b="1" kern="1200" dirty="0" smtClean="0"/>
            <a:t> place </a:t>
          </a:r>
          <a:endParaRPr lang="pl-PL" sz="2400" kern="1200" dirty="0"/>
        </a:p>
      </dsp:txBody>
      <dsp:txXfrm>
        <a:off x="3487780" y="486491"/>
        <a:ext cx="2829516" cy="717307"/>
      </dsp:txXfrm>
    </dsp:sp>
    <dsp:sp modelId="{F8438793-CA1E-4A77-B194-07A1696AC952}">
      <dsp:nvSpPr>
        <dsp:cNvPr id="0" name=""/>
        <dsp:cNvSpPr/>
      </dsp:nvSpPr>
      <dsp:spPr>
        <a:xfrm>
          <a:off x="3448975" y="1341968"/>
          <a:ext cx="2907126" cy="794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277028"/>
              <a:satOff val="-1776"/>
              <a:lumOff val="458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2010/11 – </a:t>
          </a:r>
          <a:r>
            <a:rPr lang="pl-PL" sz="2400" b="1" kern="1200" dirty="0" smtClean="0"/>
            <a:t>3</a:t>
          </a:r>
          <a:r>
            <a:rPr lang="pl-PL" sz="2400" b="1" kern="1200" baseline="30000" dirty="0" smtClean="0"/>
            <a:t>rd</a:t>
          </a:r>
          <a:r>
            <a:rPr lang="pl-PL" sz="2400" b="1" kern="1200" dirty="0" smtClean="0"/>
            <a:t> place</a:t>
          </a:r>
          <a:endParaRPr lang="pl-PL" sz="2400" kern="1200" dirty="0"/>
        </a:p>
      </dsp:txBody>
      <dsp:txXfrm>
        <a:off x="3487780" y="1380773"/>
        <a:ext cx="2829516" cy="717307"/>
      </dsp:txXfrm>
    </dsp:sp>
    <dsp:sp modelId="{8ECA4824-3B61-4EC0-A245-CBF7112B59F0}">
      <dsp:nvSpPr>
        <dsp:cNvPr id="0" name=""/>
        <dsp:cNvSpPr/>
      </dsp:nvSpPr>
      <dsp:spPr>
        <a:xfrm>
          <a:off x="3448975" y="2236250"/>
          <a:ext cx="2907126" cy="794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554057"/>
              <a:satOff val="-3553"/>
              <a:lumOff val="916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2013 – </a:t>
          </a:r>
          <a:r>
            <a:rPr lang="pl-PL" sz="2400" b="1" kern="1200" dirty="0" smtClean="0"/>
            <a:t>2</a:t>
          </a:r>
          <a:r>
            <a:rPr lang="pl-PL" sz="2400" b="1" kern="1200" baseline="30000" dirty="0" smtClean="0"/>
            <a:t>nd</a:t>
          </a:r>
          <a:r>
            <a:rPr lang="pl-PL" sz="2400" b="1" kern="1200" dirty="0" smtClean="0"/>
            <a:t> place </a:t>
          </a:r>
          <a:endParaRPr lang="pl-PL" sz="2400" kern="1200" dirty="0"/>
        </a:p>
      </dsp:txBody>
      <dsp:txXfrm>
        <a:off x="3487780" y="2275055"/>
        <a:ext cx="2829516" cy="717307"/>
      </dsp:txXfrm>
    </dsp:sp>
    <dsp:sp modelId="{4246A08D-73A7-4AC4-9E2E-E3CD9D76CF83}">
      <dsp:nvSpPr>
        <dsp:cNvPr id="0" name=""/>
        <dsp:cNvSpPr/>
      </dsp:nvSpPr>
      <dsp:spPr>
        <a:xfrm>
          <a:off x="3448975" y="3130533"/>
          <a:ext cx="2907126" cy="7949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-831085"/>
              <a:satOff val="-5329"/>
              <a:lumOff val="1374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2014 – </a:t>
          </a:r>
          <a:r>
            <a:rPr lang="pl-PL" sz="2400" b="1" kern="1200" dirty="0" smtClean="0"/>
            <a:t>5</a:t>
          </a:r>
          <a:r>
            <a:rPr lang="pl-PL" sz="2400" b="1" kern="1200" baseline="30000" dirty="0" smtClean="0"/>
            <a:t>th</a:t>
          </a:r>
          <a:r>
            <a:rPr lang="pl-PL" sz="2400" b="1" kern="1200" dirty="0" smtClean="0"/>
            <a:t> place</a:t>
          </a:r>
          <a:endParaRPr lang="pl-PL" sz="2400" b="1" kern="1200" dirty="0"/>
        </a:p>
      </dsp:txBody>
      <dsp:txXfrm>
        <a:off x="3487780" y="3169338"/>
        <a:ext cx="2829516" cy="717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B65DF-5B83-41AC-9684-3A772E024179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701146F-36EC-4273-9BA2-83D6B40A03D2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42 hotels with conference facilities</a:t>
          </a:r>
          <a:endParaRPr lang="en-US" sz="2000" kern="1200" noProof="0" dirty="0"/>
        </a:p>
      </dsp:txBody>
      <dsp:txXfrm>
        <a:off x="1812686" y="458020"/>
        <a:ext cx="1955852" cy="1955852"/>
      </dsp:txXfrm>
    </dsp:sp>
    <dsp:sp modelId="{FCFF7BB4-1E2E-4C6A-AD46-408191888FED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73 unique venues</a:t>
          </a:r>
          <a:endParaRPr lang="pl-PL" sz="2000" kern="1200" dirty="0"/>
        </a:p>
      </dsp:txBody>
      <dsp:txXfrm>
        <a:off x="4359460" y="458020"/>
        <a:ext cx="1955852" cy="1955852"/>
      </dsp:txXfrm>
    </dsp:sp>
    <dsp:sp modelId="{9EC54BA2-EF4D-4890-B03F-A711C20FB7DE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5 exhibition/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congress centres</a:t>
          </a:r>
          <a:endParaRPr lang="en-GB" sz="2000" kern="1200" noProof="0" dirty="0"/>
        </a:p>
      </dsp:txBody>
      <dsp:txXfrm>
        <a:off x="1812686" y="3004793"/>
        <a:ext cx="1955852" cy="1955852"/>
      </dsp:txXfrm>
    </dsp:sp>
    <dsp:sp modelId="{A57EB9B4-9453-481E-A7DF-82F86104D376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/>
            <a:t>5 higher education institutions </a:t>
          </a:r>
          <a:endParaRPr lang="en-US" sz="2000" kern="1200" noProof="0" dirty="0"/>
        </a:p>
      </dsp:txBody>
      <dsp:txXfrm>
        <a:off x="4359460" y="3004793"/>
        <a:ext cx="1955852" cy="195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F4294-FD25-48E5-BD7A-9A46145C253A}">
      <dsp:nvSpPr>
        <dsp:cNvPr id="0" name=""/>
        <dsp:cNvSpPr/>
      </dsp:nvSpPr>
      <dsp:spPr>
        <a:xfrm>
          <a:off x="1722298" y="3267768"/>
          <a:ext cx="2028861" cy="174154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Growing </a:t>
          </a:r>
          <a:r>
            <a:rPr lang="pl-PL" sz="1600" kern="1200" noProof="0" dirty="0" smtClean="0"/>
            <a:t>permanent</a:t>
          </a:r>
          <a:r>
            <a:rPr lang="en-US" sz="1600" kern="1200" noProof="0" dirty="0" smtClean="0"/>
            <a:t> </a:t>
          </a:r>
          <a:r>
            <a:rPr lang="en-US" sz="1600" kern="1200" noProof="0" dirty="0" smtClean="0"/>
            <a:t>employment in the tourist industry</a:t>
          </a:r>
          <a:endParaRPr lang="en-US" sz="1600" kern="1200" noProof="0" dirty="0"/>
        </a:p>
      </dsp:txBody>
      <dsp:txXfrm>
        <a:off x="2036498" y="3537473"/>
        <a:ext cx="1400461" cy="1202134"/>
      </dsp:txXfrm>
    </dsp:sp>
    <dsp:sp modelId="{DF922D42-B610-4A18-B881-7BB012C99118}">
      <dsp:nvSpPr>
        <dsp:cNvPr id="0" name=""/>
        <dsp:cNvSpPr/>
      </dsp:nvSpPr>
      <dsp:spPr>
        <a:xfrm>
          <a:off x="1785756" y="4037341"/>
          <a:ext cx="236849" cy="2042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DE5C2-29A5-47E2-926E-5D17409189F9}">
      <dsp:nvSpPr>
        <dsp:cNvPr id="0" name=""/>
        <dsp:cNvSpPr/>
      </dsp:nvSpPr>
      <dsp:spPr>
        <a:xfrm>
          <a:off x="0" y="2321097"/>
          <a:ext cx="2028861" cy="17415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F3C5C-5C47-4687-84BB-C554D3C75CB5}">
      <dsp:nvSpPr>
        <dsp:cNvPr id="0" name=""/>
        <dsp:cNvSpPr/>
      </dsp:nvSpPr>
      <dsp:spPr>
        <a:xfrm>
          <a:off x="1373727" y="3821143"/>
          <a:ext cx="236849" cy="2042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18726"/>
              <a:satOff val="-761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6939A-D4D3-407C-AC78-1935B5DE8738}">
      <dsp:nvSpPr>
        <dsp:cNvPr id="0" name=""/>
        <dsp:cNvSpPr/>
      </dsp:nvSpPr>
      <dsp:spPr>
        <a:xfrm>
          <a:off x="3442808" y="2307757"/>
          <a:ext cx="2028861" cy="174154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277028"/>
            <a:satOff val="-1776"/>
            <a:lumOff val="458"/>
            <a:alphaOff val="0"/>
          </a:schemeClr>
        </a:solidFill>
        <a:ln w="12700" cap="flat" cmpd="sng" algn="ctr">
          <a:solidFill>
            <a:schemeClr val="accent4">
              <a:hueOff val="-277028"/>
              <a:satOff val="-1776"/>
              <a:lumOff val="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Better quality of service</a:t>
          </a:r>
          <a:endParaRPr lang="en-US" sz="1600" kern="1200" noProof="0" dirty="0"/>
        </a:p>
      </dsp:txBody>
      <dsp:txXfrm>
        <a:off x="3757008" y="2577462"/>
        <a:ext cx="1400461" cy="1202134"/>
      </dsp:txXfrm>
    </dsp:sp>
    <dsp:sp modelId="{08CECE4A-C153-4034-8CB2-0973C4A237D8}">
      <dsp:nvSpPr>
        <dsp:cNvPr id="0" name=""/>
        <dsp:cNvSpPr/>
      </dsp:nvSpPr>
      <dsp:spPr>
        <a:xfrm>
          <a:off x="4832624" y="3805963"/>
          <a:ext cx="236849" cy="2042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37453"/>
              <a:satOff val="-1523"/>
              <a:lumOff val="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F9868-B97B-41FA-B0B1-B57D12F90DF9}">
      <dsp:nvSpPr>
        <dsp:cNvPr id="0" name=""/>
        <dsp:cNvSpPr/>
      </dsp:nvSpPr>
      <dsp:spPr>
        <a:xfrm>
          <a:off x="5172257" y="3265008"/>
          <a:ext cx="2028861" cy="17415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accent4">
              <a:hueOff val="-277028"/>
              <a:satOff val="-1776"/>
              <a:lumOff val="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7CE3D-B421-4954-AEF5-F2BEA33CE6DB}">
      <dsp:nvSpPr>
        <dsp:cNvPr id="0" name=""/>
        <dsp:cNvSpPr/>
      </dsp:nvSpPr>
      <dsp:spPr>
        <a:xfrm>
          <a:off x="5218733" y="4045161"/>
          <a:ext cx="236849" cy="2042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56179"/>
              <a:satOff val="-2284"/>
              <a:lumOff val="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0540A-FED8-443B-A862-773EBFFA489E}">
      <dsp:nvSpPr>
        <dsp:cNvPr id="0" name=""/>
        <dsp:cNvSpPr/>
      </dsp:nvSpPr>
      <dsp:spPr>
        <a:xfrm>
          <a:off x="1722298" y="1369365"/>
          <a:ext cx="2028861" cy="174154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554057"/>
            <a:satOff val="-3553"/>
            <a:lumOff val="916"/>
            <a:alphaOff val="0"/>
          </a:schemeClr>
        </a:solidFill>
        <a:ln w="12700" cap="flat" cmpd="sng" algn="ctr">
          <a:solidFill>
            <a:schemeClr val="accent4">
              <a:hueOff val="-554057"/>
              <a:satOff val="-3553"/>
              <a:lumOff val="9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Increase in </a:t>
          </a:r>
          <a:r>
            <a:rPr lang="pl-PL" sz="1600" kern="1200" noProof="0" dirty="0" smtClean="0"/>
            <a:t>the </a:t>
          </a:r>
          <a:r>
            <a:rPr lang="en-US" sz="1600" kern="1200" noProof="0" dirty="0" smtClean="0"/>
            <a:t>appeal outside of the summer season</a:t>
          </a:r>
          <a:endParaRPr lang="en-US" sz="1600" kern="1200" noProof="0" dirty="0"/>
        </a:p>
      </dsp:txBody>
      <dsp:txXfrm>
        <a:off x="2036498" y="1639070"/>
        <a:ext cx="1400461" cy="1202134"/>
      </dsp:txXfrm>
    </dsp:sp>
    <dsp:sp modelId="{4222B5FA-C344-4D28-ABF9-777B87A2C835}">
      <dsp:nvSpPr>
        <dsp:cNvPr id="0" name=""/>
        <dsp:cNvSpPr/>
      </dsp:nvSpPr>
      <dsp:spPr>
        <a:xfrm>
          <a:off x="3103175" y="1405245"/>
          <a:ext cx="236849" cy="2042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74906"/>
              <a:satOff val="-3045"/>
              <a:lumOff val="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50088-6777-4691-9A68-64D3A6940BD6}">
      <dsp:nvSpPr>
        <dsp:cNvPr id="0" name=""/>
        <dsp:cNvSpPr/>
      </dsp:nvSpPr>
      <dsp:spPr>
        <a:xfrm>
          <a:off x="3442808" y="409354"/>
          <a:ext cx="2028861" cy="17415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4">
              <a:hueOff val="-554057"/>
              <a:satOff val="-3553"/>
              <a:lumOff val="9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FC3B5-42DC-4843-9DC8-F1133BD456AB}">
      <dsp:nvSpPr>
        <dsp:cNvPr id="0" name=""/>
        <dsp:cNvSpPr/>
      </dsp:nvSpPr>
      <dsp:spPr>
        <a:xfrm>
          <a:off x="3489285" y="1181227"/>
          <a:ext cx="236849" cy="2042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593632"/>
              <a:satOff val="-3806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75A11-BE13-4C5C-ACC8-BC97B9EE04BF}">
      <dsp:nvSpPr>
        <dsp:cNvPr id="0" name=""/>
        <dsp:cNvSpPr/>
      </dsp:nvSpPr>
      <dsp:spPr>
        <a:xfrm>
          <a:off x="5172257" y="1366605"/>
          <a:ext cx="2028861" cy="174154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831085"/>
            <a:satOff val="-5329"/>
            <a:lumOff val="1374"/>
            <a:alphaOff val="0"/>
          </a:schemeClr>
        </a:solidFill>
        <a:ln w="12700" cap="flat" cmpd="sng" algn="ctr">
          <a:solidFill>
            <a:schemeClr val="accent4">
              <a:hueOff val="-831085"/>
              <a:satOff val="-5329"/>
              <a:lumOff val="1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Investments in the business infrastructure</a:t>
          </a:r>
          <a:endParaRPr lang="en-US" sz="1600" kern="1200" noProof="0" dirty="0"/>
        </a:p>
      </dsp:txBody>
      <dsp:txXfrm>
        <a:off x="5486457" y="1636310"/>
        <a:ext cx="1400461" cy="1202134"/>
      </dsp:txXfrm>
    </dsp:sp>
    <dsp:sp modelId="{B59BE0B6-9E51-4940-A58E-FC392C51DC9A}">
      <dsp:nvSpPr>
        <dsp:cNvPr id="0" name=""/>
        <dsp:cNvSpPr/>
      </dsp:nvSpPr>
      <dsp:spPr>
        <a:xfrm>
          <a:off x="6916899" y="2135258"/>
          <a:ext cx="236849" cy="2042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12359"/>
              <a:satOff val="-4568"/>
              <a:lumOff val="11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7FB97-BB17-471B-818C-F2FEA9D7D963}">
      <dsp:nvSpPr>
        <dsp:cNvPr id="0" name=""/>
        <dsp:cNvSpPr/>
      </dsp:nvSpPr>
      <dsp:spPr>
        <a:xfrm>
          <a:off x="6908856" y="2323857"/>
          <a:ext cx="2028861" cy="174154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4">
              <a:hueOff val="-831085"/>
              <a:satOff val="-5329"/>
              <a:lumOff val="1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E262B-29ED-457D-AF74-B581317EB89E}">
      <dsp:nvSpPr>
        <dsp:cNvPr id="0" name=""/>
        <dsp:cNvSpPr/>
      </dsp:nvSpPr>
      <dsp:spPr>
        <a:xfrm>
          <a:off x="7318203" y="2354676"/>
          <a:ext cx="236849" cy="20423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31085"/>
              <a:satOff val="-5329"/>
              <a:lumOff val="13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509E7-91EA-46D8-8B9C-654601B495CD}" type="datetimeFigureOut">
              <a:rPr lang="pl-PL" smtClean="0"/>
              <a:t>2015-09-22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59EC7-AE9C-47F2-A566-B2E4B2467A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10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88F0F6-B0C9-4D87-9FEC-2D0C5AC7895F}" type="slidenum">
              <a:rPr lang="pl-PL" altLang="pl-PL" smtClean="0">
                <a:solidFill>
                  <a:srgbClr val="000000"/>
                </a:solidFill>
              </a:rPr>
              <a:pPr/>
              <a:t>1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78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10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8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11</a:t>
            </a:fld>
            <a:endParaRPr lang="pl-PL" altLang="pl-PL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06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12</a:t>
            </a:fld>
            <a:endParaRPr lang="pl-PL" altLang="pl-PL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18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13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15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14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999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15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89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16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4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2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2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3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6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4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35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5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13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6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04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7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88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8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4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25DFC5-FE5A-4367-BF6A-CC65C1305658}" type="slidenum">
              <a:rPr lang="pl-PL" altLang="pl-PL" smtClean="0">
                <a:solidFill>
                  <a:srgbClr val="000000"/>
                </a:solidFill>
              </a:rPr>
              <a:pPr/>
              <a:t>9</a:t>
            </a:fld>
            <a:endParaRPr lang="pl-PL" altLang="pl-P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9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9105-615C-4DF3-8AC0-92958770E91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2941-8D6B-4CD9-A612-7D103229E04E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5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DA5D5-2769-460E-8DE8-213033738E8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F30B-58A1-403C-9F71-42378FA712A3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5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0429D-C9EF-4D7E-BAE4-A3DD459F9ED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9986-90DB-4F60-8F45-22B5DA8C42FA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9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FDAD-2CB1-4DB3-A01C-8777A4A6660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6FAA9-8A71-4646-A763-C48F77808BF3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06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/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" name="Symbol zastępczy daty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0183C-EA17-49F4-A8BC-9C4340CF961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C7BE4-3EC9-4BF9-8CD0-68C8722E1511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32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08486F-9538-408D-99CF-EF55A5214F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3016BF-F763-4179-8FC2-FC397775D26E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3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>
            <a:spLocks noChangeArrowheads="1"/>
          </p:cNvSpPr>
          <p:nvPr/>
        </p:nvSpPr>
        <p:spPr bwMode="auto">
          <a:xfrm>
            <a:off x="2300818" y="839788"/>
            <a:ext cx="7960783" cy="59420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6" name="bk object 17"/>
          <p:cNvSpPr>
            <a:spLocks noChangeArrowheads="1"/>
          </p:cNvSpPr>
          <p:nvPr/>
        </p:nvSpPr>
        <p:spPr bwMode="auto">
          <a:xfrm>
            <a:off x="7023101" y="4402138"/>
            <a:ext cx="1318684" cy="6397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7" name="bk object 18"/>
          <p:cNvSpPr>
            <a:spLocks noChangeArrowheads="1"/>
          </p:cNvSpPr>
          <p:nvPr/>
        </p:nvSpPr>
        <p:spPr bwMode="auto">
          <a:xfrm>
            <a:off x="6731001" y="4730750"/>
            <a:ext cx="133351" cy="396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8" name="bk object 19"/>
          <p:cNvSpPr>
            <a:spLocks noChangeArrowheads="1"/>
          </p:cNvSpPr>
          <p:nvPr/>
        </p:nvSpPr>
        <p:spPr bwMode="auto">
          <a:xfrm>
            <a:off x="8326967" y="4919664"/>
            <a:ext cx="336551" cy="122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9" name="bk object 20"/>
          <p:cNvSpPr>
            <a:spLocks noChangeArrowheads="1"/>
          </p:cNvSpPr>
          <p:nvPr/>
        </p:nvSpPr>
        <p:spPr bwMode="auto">
          <a:xfrm>
            <a:off x="6242051" y="4710114"/>
            <a:ext cx="160867" cy="1666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10" name="bk object 21"/>
          <p:cNvSpPr>
            <a:spLocks noChangeArrowheads="1"/>
          </p:cNvSpPr>
          <p:nvPr/>
        </p:nvSpPr>
        <p:spPr bwMode="auto">
          <a:xfrm>
            <a:off x="6070600" y="4719639"/>
            <a:ext cx="101600" cy="333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11" name="bk object 22"/>
          <p:cNvSpPr>
            <a:spLocks noChangeArrowheads="1"/>
          </p:cNvSpPr>
          <p:nvPr/>
        </p:nvSpPr>
        <p:spPr bwMode="auto">
          <a:xfrm>
            <a:off x="6477001" y="4864100"/>
            <a:ext cx="215900" cy="1778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12" name="bk object 23"/>
          <p:cNvSpPr>
            <a:spLocks noChangeArrowheads="1"/>
          </p:cNvSpPr>
          <p:nvPr/>
        </p:nvSpPr>
        <p:spPr bwMode="auto">
          <a:xfrm>
            <a:off x="6460067" y="4511675"/>
            <a:ext cx="622300" cy="4191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13" name="bk object 24"/>
          <p:cNvSpPr>
            <a:spLocks noChangeArrowheads="1"/>
          </p:cNvSpPr>
          <p:nvPr/>
        </p:nvSpPr>
        <p:spPr bwMode="auto">
          <a:xfrm>
            <a:off x="6070600" y="4702175"/>
            <a:ext cx="372533" cy="1778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14" name="bk object 25"/>
          <p:cNvSpPr>
            <a:spLocks noChangeArrowheads="1"/>
          </p:cNvSpPr>
          <p:nvPr/>
        </p:nvSpPr>
        <p:spPr bwMode="auto">
          <a:xfrm>
            <a:off x="6203951" y="3381375"/>
            <a:ext cx="1149349" cy="11430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15" name="bk object 26"/>
          <p:cNvSpPr>
            <a:spLocks noChangeArrowheads="1"/>
          </p:cNvSpPr>
          <p:nvPr/>
        </p:nvSpPr>
        <p:spPr bwMode="auto">
          <a:xfrm>
            <a:off x="9146118" y="3127375"/>
            <a:ext cx="647700" cy="3429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16" name="bk object 27"/>
          <p:cNvSpPr>
            <a:spLocks noChangeArrowheads="1"/>
          </p:cNvSpPr>
          <p:nvPr/>
        </p:nvSpPr>
        <p:spPr bwMode="auto">
          <a:xfrm>
            <a:off x="8240184" y="2619375"/>
            <a:ext cx="827616" cy="7620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17" name="bk object 28"/>
          <p:cNvSpPr>
            <a:spLocks noChangeArrowheads="1"/>
          </p:cNvSpPr>
          <p:nvPr/>
        </p:nvSpPr>
        <p:spPr bwMode="auto">
          <a:xfrm>
            <a:off x="8108951" y="2200275"/>
            <a:ext cx="387349" cy="4318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18" name="bk object 29"/>
          <p:cNvSpPr>
            <a:spLocks noChangeArrowheads="1"/>
          </p:cNvSpPr>
          <p:nvPr/>
        </p:nvSpPr>
        <p:spPr bwMode="auto">
          <a:xfrm>
            <a:off x="9702801" y="2149475"/>
            <a:ext cx="91017" cy="2159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19" name="bk object 30"/>
          <p:cNvSpPr>
            <a:spLocks noChangeArrowheads="1"/>
          </p:cNvSpPr>
          <p:nvPr/>
        </p:nvSpPr>
        <p:spPr bwMode="auto">
          <a:xfrm>
            <a:off x="8500533" y="2149475"/>
            <a:ext cx="101600" cy="762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20" name="bk object 31"/>
          <p:cNvSpPr>
            <a:spLocks noChangeArrowheads="1"/>
          </p:cNvSpPr>
          <p:nvPr/>
        </p:nvSpPr>
        <p:spPr bwMode="auto">
          <a:xfrm>
            <a:off x="6070601" y="2144713"/>
            <a:ext cx="531284" cy="125095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21" name="bk object 32"/>
          <p:cNvSpPr>
            <a:spLocks noChangeArrowheads="1"/>
          </p:cNvSpPr>
          <p:nvPr/>
        </p:nvSpPr>
        <p:spPr bwMode="auto">
          <a:xfrm>
            <a:off x="6070600" y="3460750"/>
            <a:ext cx="50800" cy="508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22" name="bk object 33"/>
          <p:cNvSpPr>
            <a:spLocks noChangeArrowheads="1"/>
          </p:cNvSpPr>
          <p:nvPr/>
        </p:nvSpPr>
        <p:spPr bwMode="auto">
          <a:xfrm>
            <a:off x="6081185" y="1246188"/>
            <a:ext cx="3321049" cy="3503612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23" name="bk object 34"/>
          <p:cNvSpPr>
            <a:spLocks noChangeArrowheads="1"/>
          </p:cNvSpPr>
          <p:nvPr/>
        </p:nvSpPr>
        <p:spPr bwMode="auto">
          <a:xfrm>
            <a:off x="2032001" y="1079500"/>
            <a:ext cx="2324100" cy="201930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66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908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908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24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153BEB-36DF-4876-9A56-4E9AA520B7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607FAE-5D81-4F79-934E-1093BFA899F3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0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E558-1E08-4AC5-A565-661B28087E3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C3BE-D657-45E7-B896-C54BFF7E5993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9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BF0AB-EB02-40ED-8B2A-DB3A5805A24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3E57-F454-4B10-8882-5845246B4DAC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7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FC17-6E6B-49A3-8F05-BA8EDAC6E65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198F-3995-43C3-8C3A-DC0EFEDCE158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0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55E4-3AA8-4BF8-A507-4F5087025CD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904A-81F0-46D7-B0DD-6FAA9E79D03F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7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3F7D-2C8B-48F6-96C2-81DFB845B17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A3D7-DE07-442C-A47E-C00140E4D3E2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8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7392-AEAA-4080-9CE7-D6BDC7E1F9B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23D2-9681-45EB-B691-11277D1CF89A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7B2EB-9671-4387-8397-59A3D577A7A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C790-CFA4-44A7-B2A0-B32A32EB9229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9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8A25-8C88-4E38-B757-79250F1FAFC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2015-09-22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C766-EE5D-436B-9656-4994B00356FB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1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1DB904-5DCB-4653-9519-32DA5E98951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2015-09-22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61BADA-B223-4FCD-A299-F9B0819C147F}" type="slidenum">
              <a:rPr lang="pl-PL" altLang="pl-PL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4" descr="C:\work_vaio\_klienci\gdansk_convention_bureau\prezentacja\prezentacja_nowa_gcb\got_logo_mono_pl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6477000"/>
            <a:ext cx="122555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az 1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652713"/>
            <a:ext cx="121920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Obraz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6303963"/>
            <a:ext cx="113538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Obraz 1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5" y="6546850"/>
            <a:ext cx="958849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06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5.pn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5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 txBox="1">
            <a:spLocks/>
          </p:cNvSpPr>
          <p:nvPr/>
        </p:nvSpPr>
        <p:spPr bwMode="auto">
          <a:xfrm>
            <a:off x="403412" y="115889"/>
            <a:ext cx="8713694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8</a:t>
            </a:r>
            <a:r>
              <a:rPr lang="pl-PL" altLang="pl-PL" sz="2400" baseline="30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</a:t>
            </a:r>
            <a:r>
              <a:rPr lang="pl-PL" altLang="pl-PL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 </a:t>
            </a:r>
            <a:r>
              <a:rPr lang="pl-PL" altLang="pl-PL" sz="2400" dirty="0" err="1" smtClean="0">
                <a:solidFill>
                  <a:srgbClr val="17375E"/>
                </a:solidFill>
                <a:latin typeface="Century Gothic" panose="020B0502020202020204" pitchFamily="34" charset="0"/>
              </a:rPr>
              <a:t>Baltic</a:t>
            </a:r>
            <a:r>
              <a:rPr lang="pl-PL" altLang="pl-PL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 Sea </a:t>
            </a:r>
            <a:r>
              <a:rPr lang="pl-PL" altLang="pl-PL" sz="2400" dirty="0" err="1" smtClean="0">
                <a:solidFill>
                  <a:srgbClr val="17375E"/>
                </a:solidFill>
                <a:latin typeface="Century Gothic" panose="020B0502020202020204" pitchFamily="34" charset="0"/>
              </a:rPr>
              <a:t>Tourism</a:t>
            </a:r>
            <a:r>
              <a:rPr lang="pl-PL" altLang="pl-PL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 Forum 2015 – Gdańsk, 22-23.09 </a:t>
            </a:r>
            <a:endParaRPr lang="pl-PL" altLang="pl-PL" sz="24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Prostokąt 1"/>
          <p:cNvSpPr>
            <a:spLocks noChangeArrowheads="1"/>
          </p:cNvSpPr>
          <p:nvPr/>
        </p:nvSpPr>
        <p:spPr bwMode="auto">
          <a:xfrm>
            <a:off x="2300288" y="1911350"/>
            <a:ext cx="8208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8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8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7174" name="pole tekstowe 4"/>
          <p:cNvSpPr txBox="1">
            <a:spLocks noChangeArrowheads="1"/>
          </p:cNvSpPr>
          <p:nvPr/>
        </p:nvSpPr>
        <p:spPr bwMode="auto">
          <a:xfrm>
            <a:off x="2879726" y="4471988"/>
            <a:ext cx="63849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10253F"/>
                </a:solidFill>
                <a:latin typeface="Century Gothic" panose="020B0502020202020204" pitchFamily="34" charset="0"/>
              </a:rPr>
              <a:t>Łukasz Wysocki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 err="1" smtClean="0">
                <a:solidFill>
                  <a:srgbClr val="10253F"/>
                </a:solidFill>
                <a:latin typeface="Century Gothic" panose="020B0502020202020204" pitchFamily="34" charset="0"/>
              </a:rPr>
              <a:t>President</a:t>
            </a:r>
            <a:r>
              <a:rPr lang="pl-PL" altLang="pl-PL" sz="20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 of Gdańsk </a:t>
            </a:r>
            <a:r>
              <a:rPr lang="pl-PL" altLang="pl-PL" sz="2000" dirty="0" err="1" smtClean="0">
                <a:solidFill>
                  <a:srgbClr val="10253F"/>
                </a:solidFill>
                <a:latin typeface="Century Gothic" panose="020B0502020202020204" pitchFamily="34" charset="0"/>
              </a:rPr>
              <a:t>Tourist</a:t>
            </a:r>
            <a:r>
              <a:rPr lang="pl-PL" altLang="pl-PL" sz="20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 Organization</a:t>
            </a:r>
            <a:endParaRPr lang="pl-PL" altLang="pl-PL" sz="2000" dirty="0">
              <a:solidFill>
                <a:srgbClr val="10253F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dirty="0">
              <a:solidFill>
                <a:srgbClr val="10253F"/>
              </a:solidFill>
            </a:endParaRPr>
          </a:p>
        </p:txBody>
      </p:sp>
      <p:pic>
        <p:nvPicPr>
          <p:cNvPr id="7175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15889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9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Prostokąt 1"/>
          <p:cNvSpPr>
            <a:spLocks noChangeArrowheads="1"/>
          </p:cNvSpPr>
          <p:nvPr/>
        </p:nvSpPr>
        <p:spPr bwMode="auto">
          <a:xfrm>
            <a:off x="2729100" y="2368551"/>
            <a:ext cx="8208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8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33" name="pole tekstowe 4"/>
          <p:cNvSpPr txBox="1">
            <a:spLocks noChangeArrowheads="1"/>
          </p:cNvSpPr>
          <p:nvPr/>
        </p:nvSpPr>
        <p:spPr bwMode="auto">
          <a:xfrm>
            <a:off x="2879726" y="4471988"/>
            <a:ext cx="6384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srgbClr val="10253F"/>
              </a:solidFill>
            </a:endParaRPr>
          </a:p>
        </p:txBody>
      </p:sp>
      <p:pic>
        <p:nvPicPr>
          <p:cNvPr id="2253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22426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245347" y="1020763"/>
            <a:ext cx="752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Work opportunities in tourism in Gdańsk</a:t>
            </a:r>
            <a:endParaRPr lang="en-US" sz="24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906399"/>
              </p:ext>
            </p:extLst>
          </p:nvPr>
        </p:nvGraphicFramePr>
        <p:xfrm>
          <a:off x="2245659" y="1714201"/>
          <a:ext cx="6964923" cy="375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59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Prostokąt 1"/>
          <p:cNvSpPr>
            <a:spLocks noChangeArrowheads="1"/>
          </p:cNvSpPr>
          <p:nvPr/>
        </p:nvSpPr>
        <p:spPr bwMode="auto">
          <a:xfrm>
            <a:off x="2729100" y="2368551"/>
            <a:ext cx="8208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8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22426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65306" y="1165712"/>
            <a:ext cx="752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Meetings industry in Gdańsk in 2014</a:t>
            </a:r>
            <a:endParaRPr lang="en-US" sz="24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863700" y="1950237"/>
            <a:ext cx="7015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423 </a:t>
            </a:r>
            <a:r>
              <a:rPr lang="en-US" sz="2200" dirty="0" smtClean="0"/>
              <a:t>business events</a:t>
            </a:r>
            <a:endParaRPr lang="en-US" sz="2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96147" y="2499284"/>
            <a:ext cx="42492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288 786 </a:t>
            </a:r>
            <a:r>
              <a:rPr lang="en-US" sz="2200" dirty="0" smtClean="0"/>
              <a:t>participants</a:t>
            </a:r>
            <a:endParaRPr lang="en-US" sz="2200" dirty="0"/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725995"/>
              </p:ext>
            </p:extLst>
          </p:nvPr>
        </p:nvGraphicFramePr>
        <p:xfrm>
          <a:off x="6141431" y="2368551"/>
          <a:ext cx="5287169" cy="370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985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22426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65306" y="1207287"/>
            <a:ext cx="752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Meetings</a:t>
            </a:r>
            <a:r>
              <a:rPr lang="pl-PL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industry</a:t>
            </a:r>
            <a:r>
              <a:rPr lang="pl-PL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 </a:t>
            </a:r>
            <a:r>
              <a:rPr lang="pl-PL" sz="2400" dirty="0">
                <a:solidFill>
                  <a:srgbClr val="17375E"/>
                </a:solidFill>
                <a:latin typeface="Century Gothic" panose="020B0502020202020204" pitchFamily="34" charset="0"/>
              </a:rPr>
              <a:t>in Gdańsk in 2014</a:t>
            </a: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098917"/>
              </p:ext>
            </p:extLst>
          </p:nvPr>
        </p:nvGraphicFramePr>
        <p:xfrm>
          <a:off x="2577353" y="2307913"/>
          <a:ext cx="6878544" cy="348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890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30" y="1616021"/>
            <a:ext cx="3567276" cy="4439432"/>
          </a:xfrm>
          <a:prstGeom prst="rect">
            <a:avLst/>
          </a:prstGeom>
        </p:spPr>
      </p:pic>
      <p:sp>
        <p:nvSpPr>
          <p:cNvPr id="22530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pole tekstowe 4"/>
          <p:cNvSpPr txBox="1">
            <a:spLocks noChangeArrowheads="1"/>
          </p:cNvSpPr>
          <p:nvPr/>
        </p:nvSpPr>
        <p:spPr bwMode="auto">
          <a:xfrm>
            <a:off x="2879726" y="4471988"/>
            <a:ext cx="6384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srgbClr val="10253F"/>
              </a:solidFill>
            </a:endParaRPr>
          </a:p>
        </p:txBody>
      </p:sp>
      <p:pic>
        <p:nvPicPr>
          <p:cNvPr id="22534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22426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65306" y="1154356"/>
            <a:ext cx="752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Business tourist - profile</a:t>
            </a:r>
            <a:endParaRPr lang="en-US" sz="24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50576" y="1855827"/>
            <a:ext cx="370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 is between 25 and 54 years old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917569" y="2874260"/>
            <a:ext cx="315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well educated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425388" y="3872753"/>
            <a:ext cx="3818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 his own company or does intellectual work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485094" y="1616021"/>
            <a:ext cx="3321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Travels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Train (40%)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 (35%)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Plane (20%)</a:t>
            </a:r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589309" y="4047565"/>
            <a:ext cx="301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Stays in 3* to 5* hotels</a:t>
            </a:r>
            <a:endParaRPr lang="en-US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135471" y="5378824"/>
            <a:ext cx="346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Spends on average 650 </a:t>
            </a:r>
            <a:r>
              <a:rPr lang="en-US" dirty="0" err="1" smtClean="0"/>
              <a:t>zl</a:t>
            </a:r>
            <a:r>
              <a:rPr lang="en-US" dirty="0" smtClean="0"/>
              <a:t>/day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pole tekstowe 4"/>
          <p:cNvSpPr txBox="1">
            <a:spLocks noChangeArrowheads="1"/>
          </p:cNvSpPr>
          <p:nvPr/>
        </p:nvSpPr>
        <p:spPr bwMode="auto">
          <a:xfrm>
            <a:off x="2879726" y="4471988"/>
            <a:ext cx="6384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srgbClr val="10253F"/>
              </a:solidFill>
            </a:endParaRPr>
          </a:p>
        </p:txBody>
      </p:sp>
      <p:pic>
        <p:nvPicPr>
          <p:cNvPr id="2253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22426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65306" y="1154356"/>
            <a:ext cx="752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Entertainment and cultural events</a:t>
            </a:r>
            <a:endParaRPr lang="en-US" sz="24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23999" y="1950884"/>
            <a:ext cx="451372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Entertainment events, such as concerts, tend to draw in a younger crowd, which is reflected in the profile of its participant, who: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/>
              <a:t>i</a:t>
            </a:r>
            <a:r>
              <a:rPr lang="en-US" dirty="0" smtClean="0"/>
              <a:t>s between 18 and 34 years of age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does intellectual work or studies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 smtClean="0"/>
              <a:t>i</a:t>
            </a:r>
            <a:r>
              <a:rPr lang="en-US" dirty="0" smtClean="0"/>
              <a:t>s well educated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/>
              <a:t>t</a:t>
            </a:r>
            <a:r>
              <a:rPr lang="en-US" dirty="0" smtClean="0"/>
              <a:t>ravels by car or train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55" y="3012775"/>
            <a:ext cx="3366712" cy="182854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35" y="1264124"/>
            <a:ext cx="1686458" cy="190569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674" y="4795917"/>
            <a:ext cx="3667198" cy="14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pole tekstowe 4"/>
          <p:cNvSpPr txBox="1">
            <a:spLocks noChangeArrowheads="1"/>
          </p:cNvSpPr>
          <p:nvPr/>
        </p:nvSpPr>
        <p:spPr bwMode="auto">
          <a:xfrm>
            <a:off x="2879726" y="4471988"/>
            <a:ext cx="6384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srgbClr val="10253F"/>
              </a:solidFill>
            </a:endParaRPr>
          </a:p>
        </p:txBody>
      </p:sp>
      <p:pic>
        <p:nvPicPr>
          <p:cNvPr id="2253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22426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65306" y="1154356"/>
            <a:ext cx="752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Meetings and events industry in Gdańsk</a:t>
            </a:r>
            <a:endParaRPr lang="en-US" sz="24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14591375"/>
              </p:ext>
            </p:extLst>
          </p:nvPr>
        </p:nvGraphicFramePr>
        <p:xfrm>
          <a:off x="1603329" y="1154356"/>
          <a:ext cx="89377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732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Prostokąt 1"/>
          <p:cNvSpPr>
            <a:spLocks noChangeArrowheads="1"/>
          </p:cNvSpPr>
          <p:nvPr/>
        </p:nvSpPr>
        <p:spPr bwMode="auto">
          <a:xfrm>
            <a:off x="3570708" y="2368551"/>
            <a:ext cx="500295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800" dirty="0" err="1" smtClean="0">
                <a:solidFill>
                  <a:srgbClr val="17375E"/>
                </a:solidFill>
                <a:latin typeface="Century Gothic" panose="020B0502020202020204" pitchFamily="34" charset="0"/>
              </a:rPr>
              <a:t>Thank</a:t>
            </a:r>
            <a:r>
              <a:rPr lang="pl-PL" altLang="pl-PL" sz="28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 </a:t>
            </a:r>
            <a:r>
              <a:rPr lang="pl-PL" altLang="pl-PL" sz="2800" dirty="0" err="1" smtClean="0">
                <a:solidFill>
                  <a:srgbClr val="17375E"/>
                </a:solidFill>
                <a:latin typeface="Century Gothic" panose="020B0502020202020204" pitchFamily="34" charset="0"/>
              </a:rPr>
              <a:t>you</a:t>
            </a:r>
            <a:r>
              <a:rPr lang="pl-PL" altLang="pl-PL" sz="28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 for </a:t>
            </a:r>
            <a:r>
              <a:rPr lang="pl-PL" altLang="pl-PL" sz="2800" dirty="0" err="1" smtClean="0">
                <a:solidFill>
                  <a:srgbClr val="17375E"/>
                </a:solidFill>
                <a:latin typeface="Century Gothic" panose="020B0502020202020204" pitchFamily="34" charset="0"/>
              </a:rPr>
              <a:t>your</a:t>
            </a:r>
            <a:r>
              <a:rPr lang="pl-PL" altLang="pl-PL" sz="28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 </a:t>
            </a:r>
            <a:r>
              <a:rPr lang="pl-PL" altLang="pl-PL" sz="2800" dirty="0" err="1" smtClean="0">
                <a:solidFill>
                  <a:srgbClr val="17375E"/>
                </a:solidFill>
                <a:latin typeface="Century Gothic" panose="020B0502020202020204" pitchFamily="34" charset="0"/>
              </a:rPr>
              <a:t>attention</a:t>
            </a:r>
            <a:endParaRPr lang="pl-PL" altLang="pl-PL" sz="28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33" name="pole tekstowe 4"/>
          <p:cNvSpPr txBox="1">
            <a:spLocks noChangeArrowheads="1"/>
          </p:cNvSpPr>
          <p:nvPr/>
        </p:nvSpPr>
        <p:spPr bwMode="auto">
          <a:xfrm>
            <a:off x="2879726" y="4471988"/>
            <a:ext cx="63849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dirty="0">
                <a:solidFill>
                  <a:srgbClr val="10253F"/>
                </a:solidFill>
                <a:latin typeface="Century Gothic" panose="020B0502020202020204" pitchFamily="34" charset="0"/>
              </a:rPr>
              <a:t>Łukasz Wysocki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000" dirty="0" err="1" smtClean="0">
                <a:solidFill>
                  <a:srgbClr val="10253F"/>
                </a:solidFill>
                <a:latin typeface="Century Gothic" panose="020B0502020202020204" pitchFamily="34" charset="0"/>
              </a:rPr>
              <a:t>President</a:t>
            </a:r>
            <a:r>
              <a:rPr lang="pl-PL" altLang="pl-PL" sz="20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 of Gdańsk </a:t>
            </a:r>
            <a:r>
              <a:rPr lang="pl-PL" altLang="pl-PL" sz="2000" dirty="0" err="1" smtClean="0">
                <a:solidFill>
                  <a:srgbClr val="10253F"/>
                </a:solidFill>
                <a:latin typeface="Century Gothic" panose="020B0502020202020204" pitchFamily="34" charset="0"/>
              </a:rPr>
              <a:t>Tourist</a:t>
            </a:r>
            <a:r>
              <a:rPr lang="pl-PL" altLang="pl-PL" sz="2000" dirty="0" smtClean="0">
                <a:solidFill>
                  <a:srgbClr val="10253F"/>
                </a:solidFill>
                <a:latin typeface="Century Gothic" panose="020B0502020202020204" pitchFamily="34" charset="0"/>
              </a:rPr>
              <a:t> Organization</a:t>
            </a:r>
            <a:endParaRPr lang="pl-PL" altLang="pl-PL" sz="2000" dirty="0">
              <a:solidFill>
                <a:srgbClr val="10253F"/>
              </a:solidFill>
              <a:latin typeface="Century Gothic" panose="020B0502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srgbClr val="10253F"/>
              </a:solidFill>
            </a:endParaRPr>
          </a:p>
        </p:txBody>
      </p:sp>
      <p:pic>
        <p:nvPicPr>
          <p:cNvPr id="2253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15889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5486400" y="2394745"/>
            <a:ext cx="5868834" cy="3911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2530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pole tekstowe 4"/>
          <p:cNvSpPr txBox="1">
            <a:spLocks noChangeArrowheads="1"/>
          </p:cNvSpPr>
          <p:nvPr/>
        </p:nvSpPr>
        <p:spPr bwMode="auto">
          <a:xfrm>
            <a:off x="2879726" y="4471988"/>
            <a:ext cx="6384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srgbClr val="10253F"/>
              </a:solidFill>
            </a:endParaRPr>
          </a:p>
        </p:txBody>
      </p:sp>
      <p:pic>
        <p:nvPicPr>
          <p:cNvPr id="22534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22426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188688" y="788989"/>
            <a:ext cx="5918009" cy="394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pole tekstowe 2"/>
          <p:cNvSpPr txBox="1"/>
          <p:nvPr/>
        </p:nvSpPr>
        <p:spPr>
          <a:xfrm>
            <a:off x="6658969" y="1494898"/>
            <a:ext cx="299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solidFill>
                  <a:srgbClr val="17375E"/>
                </a:solidFill>
                <a:latin typeface="Century Gothic" panose="020B0502020202020204" pitchFamily="34" charset="0"/>
              </a:rPr>
              <a:t>Tourism</a:t>
            </a:r>
            <a:r>
              <a:rPr lang="pl-PL" sz="2400" dirty="0">
                <a:solidFill>
                  <a:srgbClr val="17375E"/>
                </a:solidFill>
                <a:latin typeface="Century Gothic" panose="020B0502020202020204" pitchFamily="34" charset="0"/>
              </a:rPr>
              <a:t> in Gdańsk</a:t>
            </a:r>
          </a:p>
        </p:txBody>
      </p:sp>
    </p:spTree>
    <p:extLst>
      <p:ext uri="{BB962C8B-B14F-4D97-AF65-F5344CB8AC3E}">
        <p14:creationId xmlns:p14="http://schemas.microsoft.com/office/powerpoint/2010/main" val="28947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15889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2009683"/>
            <a:ext cx="817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17375E"/>
                </a:solidFill>
                <a:latin typeface="Century Gothic" panose="020B0502020202020204" pitchFamily="34" charset="0"/>
              </a:rPr>
              <a:t>Ranking of business </a:t>
            </a:r>
            <a:r>
              <a:rPr lang="pl-PL" sz="2400" dirty="0" err="1">
                <a:solidFill>
                  <a:srgbClr val="17375E"/>
                </a:solidFill>
                <a:latin typeface="Century Gothic" panose="020B0502020202020204" pitchFamily="34" charset="0"/>
              </a:rPr>
              <a:t>destinations</a:t>
            </a:r>
            <a:endParaRPr lang="pl-PL" sz="24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868023" y="5858856"/>
            <a:ext cx="4101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 err="1" smtClean="0"/>
              <a:t>According</a:t>
            </a:r>
            <a:r>
              <a:rPr lang="pl-PL" sz="1200" dirty="0" smtClean="0"/>
              <a:t> to the Poland </a:t>
            </a:r>
            <a:r>
              <a:rPr lang="pl-PL" sz="1200" dirty="0" err="1" smtClean="0"/>
              <a:t>Convenion</a:t>
            </a:r>
            <a:r>
              <a:rPr lang="pl-PL" sz="1200" dirty="0" smtClean="0"/>
              <a:t> Bureau</a:t>
            </a:r>
            <a:endParaRPr lang="pl-PL" sz="1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785566"/>
              </p:ext>
            </p:extLst>
          </p:nvPr>
        </p:nvGraphicFramePr>
        <p:xfrm>
          <a:off x="1602066" y="1241426"/>
          <a:ext cx="7568826" cy="4472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927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15889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152338" y="962026"/>
            <a:ext cx="817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17375E"/>
                </a:solidFill>
                <a:latin typeface="Century Gothic" panose="020B0502020202020204" pitchFamily="34" charset="0"/>
              </a:rPr>
              <a:t>Business </a:t>
            </a:r>
            <a:r>
              <a:rPr lang="pl-PL" sz="2400" dirty="0" err="1">
                <a:solidFill>
                  <a:srgbClr val="17375E"/>
                </a:solidFill>
                <a:latin typeface="Century Gothic" panose="020B0502020202020204" pitchFamily="34" charset="0"/>
              </a:rPr>
              <a:t>investments</a:t>
            </a:r>
            <a:r>
              <a:rPr lang="pl-PL" sz="2400" dirty="0">
                <a:solidFill>
                  <a:srgbClr val="17375E"/>
                </a:solidFill>
                <a:latin typeface="Century Gothic" panose="020B0502020202020204" pitchFamily="34" charset="0"/>
              </a:rPr>
              <a:t> in Gdańsk</a:t>
            </a: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763717"/>
              </p:ext>
            </p:extLst>
          </p:nvPr>
        </p:nvGraphicFramePr>
        <p:xfrm>
          <a:off x="1788459" y="2356260"/>
          <a:ext cx="7539691" cy="330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07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Prostokąt 1"/>
          <p:cNvSpPr>
            <a:spLocks noChangeArrowheads="1"/>
          </p:cNvSpPr>
          <p:nvPr/>
        </p:nvSpPr>
        <p:spPr bwMode="auto">
          <a:xfrm>
            <a:off x="722827" y="1619209"/>
            <a:ext cx="5516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Lech </a:t>
            </a:r>
            <a:r>
              <a:rPr lang="pl-PL" altLang="pl-PL" sz="1600" dirty="0" err="1" smtClean="0">
                <a:solidFill>
                  <a:srgbClr val="17375E"/>
                </a:solidFill>
                <a:latin typeface="Century Gothic" panose="020B0502020202020204" pitchFamily="34" charset="0"/>
              </a:rPr>
              <a:t>Walesa</a:t>
            </a:r>
            <a:r>
              <a:rPr lang="pl-PL" altLang="pl-PL" sz="16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 </a:t>
            </a:r>
            <a:r>
              <a:rPr lang="pl-PL" altLang="pl-PL" sz="1600" dirty="0" err="1" smtClean="0">
                <a:solidFill>
                  <a:srgbClr val="17375E"/>
                </a:solidFill>
                <a:latin typeface="Century Gothic" panose="020B0502020202020204" pitchFamily="34" charset="0"/>
              </a:rPr>
              <a:t>Airport</a:t>
            </a:r>
            <a:endParaRPr lang="pl-PL" altLang="pl-PL" sz="16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33" name="pole tekstowe 4"/>
          <p:cNvSpPr txBox="1">
            <a:spLocks noChangeArrowheads="1"/>
          </p:cNvSpPr>
          <p:nvPr/>
        </p:nvSpPr>
        <p:spPr bwMode="auto">
          <a:xfrm>
            <a:off x="2879726" y="4512329"/>
            <a:ext cx="6384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srgbClr val="10253F"/>
              </a:solidFill>
            </a:endParaRPr>
          </a:p>
        </p:txBody>
      </p:sp>
      <p:pic>
        <p:nvPicPr>
          <p:cNvPr id="2253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22426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14718" y="979699"/>
            <a:ext cx="463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>
                <a:solidFill>
                  <a:srgbClr val="17375E"/>
                </a:solidFill>
                <a:latin typeface="Century Gothic" panose="020B0502020202020204" pitchFamily="34" charset="0"/>
              </a:rPr>
              <a:t>Infrastructure</a:t>
            </a:r>
            <a:endParaRPr lang="pl-PL" sz="24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93673"/>
              </p:ext>
            </p:extLst>
          </p:nvPr>
        </p:nvGraphicFramePr>
        <p:xfrm>
          <a:off x="1214718" y="2225242"/>
          <a:ext cx="45720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869431"/>
              </p:ext>
            </p:extLst>
          </p:nvPr>
        </p:nvGraphicFramePr>
        <p:xfrm>
          <a:off x="6499412" y="22204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Prostokąt 1"/>
          <p:cNvSpPr>
            <a:spLocks noChangeArrowheads="1"/>
          </p:cNvSpPr>
          <p:nvPr/>
        </p:nvSpPr>
        <p:spPr bwMode="auto">
          <a:xfrm>
            <a:off x="5786718" y="1660216"/>
            <a:ext cx="5516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Port of Gdańsk</a:t>
            </a:r>
            <a:endParaRPr lang="pl-PL" altLang="pl-PL" sz="16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22426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887506" y="955489"/>
            <a:ext cx="500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Conference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facilities in Gdańsk</a:t>
            </a:r>
            <a:endParaRPr lang="en-US" sz="24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587468316"/>
              </p:ext>
            </p:extLst>
          </p:nvPr>
        </p:nvGraphicFramePr>
        <p:xfrm>
          <a:off x="3666624" y="9554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882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pole tekstowe 4"/>
          <p:cNvSpPr txBox="1">
            <a:spLocks noChangeArrowheads="1"/>
          </p:cNvSpPr>
          <p:nvPr/>
        </p:nvSpPr>
        <p:spPr bwMode="auto">
          <a:xfrm>
            <a:off x="2729100" y="4422963"/>
            <a:ext cx="6384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srgbClr val="10253F"/>
              </a:solidFill>
            </a:endParaRPr>
          </a:p>
        </p:txBody>
      </p:sp>
      <p:pic>
        <p:nvPicPr>
          <p:cNvPr id="2253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22426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426452" y="955489"/>
            <a:ext cx="4704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New </a:t>
            </a:r>
            <a:r>
              <a:rPr lang="pl-PL" sz="2800" dirty="0" err="1" smtClean="0">
                <a:solidFill>
                  <a:srgbClr val="17375E"/>
                </a:solidFill>
                <a:latin typeface="Century Gothic" panose="020B0502020202020204" pitchFamily="34" charset="0"/>
              </a:rPr>
              <a:t>hotels</a:t>
            </a:r>
            <a:r>
              <a:rPr lang="pl-PL" sz="28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 &amp; </a:t>
            </a:r>
            <a:r>
              <a:rPr lang="en-US" sz="28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conference </a:t>
            </a:r>
            <a:r>
              <a:rPr lang="en-US" sz="28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facilities</a:t>
            </a:r>
            <a:endParaRPr lang="en-US" sz="28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09" y="1481178"/>
            <a:ext cx="4728882" cy="3152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000">
            <a:off x="5051100" y="2154480"/>
            <a:ext cx="2772466" cy="4206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4" y="2298334"/>
            <a:ext cx="4320271" cy="288068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869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pole tekstowe 4"/>
          <p:cNvSpPr txBox="1">
            <a:spLocks noChangeArrowheads="1"/>
          </p:cNvSpPr>
          <p:nvPr/>
        </p:nvSpPr>
        <p:spPr bwMode="auto">
          <a:xfrm>
            <a:off x="2729100" y="4422963"/>
            <a:ext cx="6384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srgbClr val="10253F"/>
              </a:solidFill>
            </a:endParaRPr>
          </a:p>
        </p:txBody>
      </p:sp>
      <p:pic>
        <p:nvPicPr>
          <p:cNvPr id="2253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22426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73" y="3424295"/>
            <a:ext cx="4126427" cy="2736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00" y="734826"/>
            <a:ext cx="4158000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3" y="734826"/>
            <a:ext cx="4158000" cy="2772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pole tekstowe 14"/>
          <p:cNvSpPr txBox="1"/>
          <p:nvPr/>
        </p:nvSpPr>
        <p:spPr>
          <a:xfrm>
            <a:off x="4649501" y="1859216"/>
            <a:ext cx="273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Unique venues</a:t>
            </a:r>
            <a:endParaRPr lang="pl-PL" sz="28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 txBox="1">
            <a:spLocks/>
          </p:cNvSpPr>
          <p:nvPr/>
        </p:nvSpPr>
        <p:spPr bwMode="auto">
          <a:xfrm>
            <a:off x="389965" y="115889"/>
            <a:ext cx="8874686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pl-PL" sz="20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The role of meetings and events industry in the development of Gdansk tourism</a:t>
            </a:r>
            <a:endParaRPr lang="pl-PL" altLang="pl-PL" sz="20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31" name="Picture 2" descr="C:\work_vaio\_klienci\gdansk_convention_bureau\prezentacja\prezentacja_nowa_gcb\got\kropki_orange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8326"/>
            <a:ext cx="8985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Prostokąt 1"/>
          <p:cNvSpPr>
            <a:spLocks noChangeArrowheads="1"/>
          </p:cNvSpPr>
          <p:nvPr/>
        </p:nvSpPr>
        <p:spPr bwMode="auto">
          <a:xfrm>
            <a:off x="2729100" y="2368551"/>
            <a:ext cx="8208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28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33" name="pole tekstowe 4"/>
          <p:cNvSpPr txBox="1">
            <a:spLocks noChangeArrowheads="1"/>
          </p:cNvSpPr>
          <p:nvPr/>
        </p:nvSpPr>
        <p:spPr bwMode="auto">
          <a:xfrm>
            <a:off x="2879726" y="4471988"/>
            <a:ext cx="6384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l-PL" altLang="pl-PL" sz="1800" dirty="0">
              <a:solidFill>
                <a:srgbClr val="10253F"/>
              </a:solidFill>
            </a:endParaRPr>
          </a:p>
        </p:txBody>
      </p:sp>
      <p:pic>
        <p:nvPicPr>
          <p:cNvPr id="22534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122426"/>
            <a:ext cx="1181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245347" y="1020763"/>
            <a:ext cx="752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75E"/>
                </a:solidFill>
                <a:latin typeface="Century Gothic" panose="020B0502020202020204" pitchFamily="34" charset="0"/>
              </a:rPr>
              <a:t>Seasonality of tourism in Gdańsk in 2014 </a:t>
            </a:r>
            <a:endParaRPr lang="en-US" sz="2400" dirty="0">
              <a:solidFill>
                <a:srgbClr val="17375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426875"/>
              </p:ext>
            </p:extLst>
          </p:nvPr>
        </p:nvGraphicFramePr>
        <p:xfrm>
          <a:off x="925792" y="1520826"/>
          <a:ext cx="4910231" cy="295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713457"/>
              </p:ext>
            </p:extLst>
          </p:nvPr>
        </p:nvGraphicFramePr>
        <p:xfrm>
          <a:off x="6016625" y="3144560"/>
          <a:ext cx="5505450" cy="302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577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 - Strategia GOT" id="{DB4EB938-2B2A-4C91-9D02-5D9EA33A2195}" vid="{B025A216-FDFE-4FE9-ABA6-E39E7C2F605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530</Words>
  <Application>Microsoft Office PowerPoint</Application>
  <PresentationFormat>Panoramiczny</PresentationFormat>
  <Paragraphs>92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Barbara Chmielewska</dc:creator>
  <cp:lastModifiedBy>Łukasz Wysocki</cp:lastModifiedBy>
  <cp:revision>63</cp:revision>
  <dcterms:created xsi:type="dcterms:W3CDTF">2015-09-17T10:38:43Z</dcterms:created>
  <dcterms:modified xsi:type="dcterms:W3CDTF">2015-09-22T22:54:04Z</dcterms:modified>
</cp:coreProperties>
</file>